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960x960" ContentType="image/960x960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embeddedFontLst>
    <p:embeddedFont>
      <p:font typeface="华文新魏" panose="02010800040101010101" pitchFamily="2" charset="-122"/>
      <p:regular r:id="rId19"/>
    </p:embeddedFont>
    <p:embeddedFont>
      <p:font typeface="华文楷体" panose="02010600040101010101" pitchFamily="2" charset="-122"/>
      <p:regular r:id="rId20"/>
    </p:embeddedFont>
    <p:embeddedFont>
      <p:font typeface="等线" panose="02010600030101010101" pitchFamily="2" charset="-122"/>
      <p:regular r:id="rId21"/>
      <p:bold r:id="rId22"/>
    </p:embeddedFont>
    <p:embeddedFont>
      <p:font typeface="楷体" panose="02010609060101010101" pitchFamily="49" charset="-122"/>
      <p:regular r:id="rId23"/>
    </p:embeddedFont>
    <p:embeddedFont>
      <p:font typeface="黑体" panose="02010609060101010101" pitchFamily="49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6" d="100"/>
          <a:sy n="116" d="100"/>
        </p:scale>
        <p:origin x="4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49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960x960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960x960"/><Relationship Id="rId10" Type="http://schemas.openxmlformats.org/officeDocument/2006/relationships/image" Target="../media/image8.png"/><Relationship Id="rId4" Type="http://schemas.openxmlformats.org/officeDocument/2006/relationships/image" Target="../media/image2.960x960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-10-13.svg"/><Relationship Id="rId3" Type="http://schemas.openxmlformats.org/officeDocument/2006/relationships/image" Target="../media/image23.960x960"/><Relationship Id="rId7" Type="http://schemas.openxmlformats.org/officeDocument/2006/relationships/image" Target="../media/image-10-7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-10-11.svg"/><Relationship Id="rId5" Type="http://schemas.openxmlformats.org/officeDocument/2006/relationships/image" Target="../media/image-10-5.svg"/><Relationship Id="rId15" Type="http://schemas.openxmlformats.org/officeDocument/2006/relationships/image" Target="../media/image-10-15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-10-9.sv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-11-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-11-3.svg"/><Relationship Id="rId10" Type="http://schemas.openxmlformats.org/officeDocument/2006/relationships/image" Target="../media/image33.tmp"/><Relationship Id="rId9" Type="http://schemas.openxmlformats.org/officeDocument/2006/relationships/image" Target="../media/image-11-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-13-12.svg"/><Relationship Id="rId3" Type="http://schemas.openxmlformats.org/officeDocument/2006/relationships/image" Target="../media/image1.960x960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2.960x960"/><Relationship Id="rId10" Type="http://schemas.openxmlformats.org/officeDocument/2006/relationships/image" Target="../media/image-13-8.svg"/><Relationship Id="rId4" Type="http://schemas.openxmlformats.org/officeDocument/2006/relationships/image" Target="../media/image3.960x960"/><Relationship Id="rId9" Type="http://schemas.openxmlformats.org/officeDocument/2006/relationships/image" Target="../media/image11.png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-14-6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4-4.svg"/><Relationship Id="rId11" Type="http://schemas.openxmlformats.org/officeDocument/2006/relationships/image" Target="../media/image39.tmp"/><Relationship Id="rId5" Type="http://schemas.openxmlformats.org/officeDocument/2006/relationships/image" Target="../media/image36.png"/><Relationship Id="rId10" Type="http://schemas.openxmlformats.org/officeDocument/2006/relationships/image" Target="../media/image-14-8.svg"/><Relationship Id="rId4" Type="http://schemas.openxmlformats.org/officeDocument/2006/relationships/image" Target="../media/image-14-2.sv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960x960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960x960"/><Relationship Id="rId10" Type="http://schemas.openxmlformats.org/officeDocument/2006/relationships/image" Target="../media/image8.png"/><Relationship Id="rId4" Type="http://schemas.openxmlformats.org/officeDocument/2006/relationships/image" Target="../media/image2.960x960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-3-12.svg"/><Relationship Id="rId3" Type="http://schemas.openxmlformats.org/officeDocument/2006/relationships/image" Target="../media/image1.960x960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2.960x960"/><Relationship Id="rId10" Type="http://schemas.openxmlformats.org/officeDocument/2006/relationships/image" Target="../media/image-3-8.svg"/><Relationship Id="rId4" Type="http://schemas.openxmlformats.org/officeDocument/2006/relationships/image" Target="../media/image3.960x960"/><Relationship Id="rId9" Type="http://schemas.openxmlformats.org/officeDocument/2006/relationships/image" Target="../media/image11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-4-3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-5-12.svg"/><Relationship Id="rId3" Type="http://schemas.openxmlformats.org/officeDocument/2006/relationships/image" Target="../media/image1.960x960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2.960x960"/><Relationship Id="rId10" Type="http://schemas.openxmlformats.org/officeDocument/2006/relationships/image" Target="../media/image-5-8.svg"/><Relationship Id="rId4" Type="http://schemas.openxmlformats.org/officeDocument/2006/relationships/image" Target="../media/image3.960x960"/><Relationship Id="rId9" Type="http://schemas.openxmlformats.org/officeDocument/2006/relationships/image" Target="../media/image11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-6-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-7-6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7-4.svg"/><Relationship Id="rId5" Type="http://schemas.openxmlformats.org/officeDocument/2006/relationships/image" Target="../media/image19.png"/><Relationship Id="rId4" Type="http://schemas.openxmlformats.org/officeDocument/2006/relationships/image" Target="../media/image-7-2.svg"/><Relationship Id="rId9" Type="http://schemas.openxmlformats.org/officeDocument/2006/relationships/image" Target="../media/image2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-9-12.svg"/><Relationship Id="rId3" Type="http://schemas.openxmlformats.org/officeDocument/2006/relationships/image" Target="../media/image1.960x960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2.960x960"/><Relationship Id="rId10" Type="http://schemas.openxmlformats.org/officeDocument/2006/relationships/image" Target="../media/image-9-8.svg"/><Relationship Id="rId4" Type="http://schemas.openxmlformats.org/officeDocument/2006/relationships/image" Target="../media/image3.960x960"/><Relationship Id="rId9" Type="http://schemas.openxmlformats.org/officeDocument/2006/relationships/image" Target="../media/image11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uploads/55004950/24/10/18/67123291456c8.png!/fwfh2/960x9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//img.tukuppt.com/aippt_uploads/55004950/24/10/18/671232915013a.png!/fwfh2/960x9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2628900"/>
            <a:ext cx="9124950" cy="2129155"/>
          </a:xfrm>
          <a:prstGeom prst="rect">
            <a:avLst/>
          </a:prstGeom>
        </p:spPr>
      </p:pic>
      <p:pic>
        <p:nvPicPr>
          <p:cNvPr id="4" name="Image 2" descr="//img.tukuppt.com/aippt_uploads/55004950/24/10/18/67123291431ef.png!/fwfh2/960x9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0" y="4377267"/>
            <a:ext cx="9194800" cy="766233"/>
          </a:xfrm>
          <a:prstGeom prst="rect">
            <a:avLst/>
          </a:prstGeom>
        </p:spPr>
      </p:pic>
      <p:pic>
        <p:nvPicPr>
          <p:cNvPr id="5" name="Image 3" descr="//img.tukuppt.com/aippt_uploads/55004950/24/10/18/6712329141ebf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150" y="713904"/>
            <a:ext cx="7467600" cy="3624898"/>
          </a:xfrm>
          <a:prstGeom prst="rect">
            <a:avLst/>
          </a:prstGeom>
        </p:spPr>
      </p:pic>
      <p:pic>
        <p:nvPicPr>
          <p:cNvPr id="6" name="Image 4" descr="//img.tukuppt.com/aippt_uploads/55004950/24/10/18/6712329156fe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4575" y="3530352"/>
            <a:ext cx="1631950" cy="1266168"/>
          </a:xfrm>
          <a:prstGeom prst="rect">
            <a:avLst/>
          </a:prstGeom>
        </p:spPr>
      </p:pic>
      <p:pic>
        <p:nvPicPr>
          <p:cNvPr id="7" name="Image 5" descr="//img.tukuppt.com/aippt_uploads/55004950/24/10/18/671232914424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6800" y="0"/>
            <a:ext cx="2997200" cy="1454891"/>
          </a:xfrm>
          <a:prstGeom prst="rect">
            <a:avLst/>
          </a:prstGeom>
        </p:spPr>
      </p:pic>
      <p:pic>
        <p:nvPicPr>
          <p:cNvPr id="8" name="Image 6" descr="//img.tukuppt.com/aippt_uploads/55004950/24/10/18/67123291518f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519" y="3597609"/>
            <a:ext cx="1712912" cy="180306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473450" y="4362979"/>
            <a:ext cx="9525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zh-CN" altLang="en-US" sz="1125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主讲：小熊猫</a:t>
            </a:r>
            <a:endParaRPr lang="en-US" sz="1125" dirty="0"/>
          </a:p>
        </p:txBody>
      </p:sp>
      <p:sp>
        <p:nvSpPr>
          <p:cNvPr id="12" name="Text 1"/>
          <p:cNvSpPr txBox="1"/>
          <p:nvPr/>
        </p:nvSpPr>
        <p:spPr>
          <a:xfrm>
            <a:off x="4718050" y="4362979"/>
            <a:ext cx="9525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zh-CN" altLang="en-US" sz="1125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时间：202X</a:t>
            </a:r>
            <a:endParaRPr lang="en-US" sz="1125" dirty="0"/>
          </a:p>
        </p:txBody>
      </p:sp>
      <p:sp>
        <p:nvSpPr>
          <p:cNvPr id="13" name="Text 2"/>
          <p:cNvSpPr txBox="1"/>
          <p:nvPr/>
        </p:nvSpPr>
        <p:spPr>
          <a:xfrm>
            <a:off x="1770045" y="1620240"/>
            <a:ext cx="5461035" cy="20313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4400" dirty="0">
                <a:solidFill>
                  <a:srgbClr val="2D7A8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aShanZheng-Regular"/>
              </a:rPr>
              <a:t>千载风骨 石韵</a:t>
            </a:r>
            <a:r>
              <a:rPr lang="zh-CN" altLang="en-US" sz="4400" dirty="0" smtClean="0">
                <a:solidFill>
                  <a:srgbClr val="2D7A8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aShanZheng-Regular"/>
              </a:rPr>
              <a:t>悠悠</a:t>
            </a:r>
            <a:endParaRPr lang="en-US" altLang="zh-CN" sz="4400" dirty="0" smtClean="0">
              <a:solidFill>
                <a:srgbClr val="2D7A8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MaShanZheng-Regular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4400" dirty="0" smtClean="0">
                <a:solidFill>
                  <a:srgbClr val="2D7A8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aShanZheng-Regular"/>
              </a:rPr>
              <a:t>          —雨花石史略</a:t>
            </a:r>
            <a:endParaRPr lang="en-US" sz="4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6" name="Image 10" descr="//img.tukuppt.com/aippt_uploads/55004950/24/10/18/671232915a537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0175" y="2996045"/>
            <a:ext cx="1447800" cy="900705"/>
          </a:xfrm>
          <a:prstGeom prst="rect">
            <a:avLst/>
          </a:prstGeom>
        </p:spPr>
      </p:pic>
      <p:pic>
        <p:nvPicPr>
          <p:cNvPr id="17" name="Image 11" descr="//img.tukuppt.com/aippt_uploads/55004950/24/10/18/671232915a537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081880" y="3012516"/>
            <a:ext cx="1447800" cy="900705"/>
          </a:xfrm>
          <a:prstGeom prst="rect">
            <a:avLst/>
          </a:prstGeom>
        </p:spPr>
      </p:pic>
      <p:pic>
        <p:nvPicPr>
          <p:cNvPr id="18" name="Image 12" descr="//img.tukuppt.com/aippt_uploads/55004950/24/10/18/671232915a88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5437" y="1989444"/>
            <a:ext cx="420687" cy="434362"/>
          </a:xfrm>
          <a:prstGeom prst="rect">
            <a:avLst/>
          </a:prstGeom>
        </p:spPr>
      </p:pic>
      <p:pic>
        <p:nvPicPr>
          <p:cNvPr id="19" name="Image 13" descr="//static3.tukuppt.com/design/material/001/409/668bc23abe2b0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6275" y="1454891"/>
            <a:ext cx="336550" cy="367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5115" y="283269"/>
            <a:ext cx="746418" cy="244282"/>
          </a:xfrm>
          <a:custGeom>
            <a:avLst/>
            <a:gdLst/>
            <a:ahLst/>
            <a:cxnLst/>
            <a:rect l="l" t="t" r="r" b="b"/>
            <a:pathLst>
              <a:path w="746418" h="244282">
                <a:moveTo>
                  <a:pt x="186605" y="0"/>
                </a:moveTo>
                <a:lnTo>
                  <a:pt x="746418" y="0"/>
                </a:lnTo>
                <a:lnTo>
                  <a:pt x="559814" y="244282"/>
                </a:lnTo>
                <a:lnTo>
                  <a:pt x="0" y="244282"/>
                </a:lnTo>
                <a:lnTo>
                  <a:pt x="186605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3" name="Shape 1"/>
          <p:cNvSpPr/>
          <p:nvPr/>
        </p:nvSpPr>
        <p:spPr>
          <a:xfrm>
            <a:off x="450011" y="218867"/>
            <a:ext cx="569992" cy="186543"/>
          </a:xfrm>
          <a:custGeom>
            <a:avLst/>
            <a:gdLst/>
            <a:ahLst/>
            <a:cxnLst/>
            <a:rect l="l" t="t" r="r" b="b"/>
            <a:pathLst>
              <a:path w="569992" h="186543">
                <a:moveTo>
                  <a:pt x="142498" y="0"/>
                </a:moveTo>
                <a:lnTo>
                  <a:pt x="569992" y="0"/>
                </a:lnTo>
                <a:lnTo>
                  <a:pt x="427494" y="186543"/>
                </a:lnTo>
                <a:lnTo>
                  <a:pt x="0" y="186543"/>
                </a:lnTo>
                <a:lnTo>
                  <a:pt x="142498" y="0"/>
                </a:lnTo>
                <a:close/>
              </a:path>
            </a:pathLst>
          </a:custGeom>
          <a:solidFill>
            <a:srgbClr val="D49D63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4" name="Text 2"/>
          <p:cNvSpPr txBox="1"/>
          <p:nvPr/>
        </p:nvSpPr>
        <p:spPr>
          <a:xfrm>
            <a:off x="1635871" y="251427"/>
            <a:ext cx="7400925" cy="3545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北宋南宋——续写新篇章</a:t>
            </a:r>
            <a:endParaRPr 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Image 0" descr="//img.tukuppt.com/aippt_uploads/55004950/24/11/13/673458bd57ac0.png!/fwfh2/960x9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46" y="1502997"/>
            <a:ext cx="2526758" cy="3128209"/>
          </a:xfrm>
          <a:prstGeom prst="rect">
            <a:avLst/>
          </a:prstGeom>
        </p:spPr>
      </p:pic>
      <p:pic>
        <p:nvPicPr>
          <p:cNvPr id="6" name="Image 1" descr="//img.tukuppt.com/aippt_uploads/55004950/24/11/13/673458bd57ac0.png!/fwfh2/960x9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337" y="1502998"/>
            <a:ext cx="2526758" cy="3128208"/>
          </a:xfrm>
          <a:prstGeom prst="rect">
            <a:avLst/>
          </a:prstGeom>
        </p:spPr>
      </p:pic>
      <p:pic>
        <p:nvPicPr>
          <p:cNvPr id="7" name="Image 2" descr="//img.tukuppt.com/aippt_uploads/55004950/24/11/13/673458bd57ac0.png!/fwfh2/960x9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918" y="1502998"/>
            <a:ext cx="2526758" cy="3128208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351" y="659120"/>
            <a:ext cx="843878" cy="843878"/>
          </a:xfrm>
          <a:prstGeom prst="rect">
            <a:avLst/>
          </a:prstGeom>
        </p:spPr>
      </p:pic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91965" y="704348"/>
            <a:ext cx="793887" cy="793887"/>
          </a:xfrm>
          <a:prstGeom prst="rect">
            <a:avLst/>
          </a:prstGeom>
        </p:spPr>
      </p:pic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2095" y="664674"/>
            <a:ext cx="838323" cy="838323"/>
          </a:xfrm>
          <a:prstGeom prst="rect">
            <a:avLst/>
          </a:prstGeom>
        </p:spPr>
      </p:pic>
      <p:sp>
        <p:nvSpPr>
          <p:cNvPr id="11" name="Text 3"/>
          <p:cNvSpPr txBox="1"/>
          <p:nvPr/>
        </p:nvSpPr>
        <p:spPr>
          <a:xfrm>
            <a:off x="600846" y="1655602"/>
            <a:ext cx="1366838" cy="276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endParaRPr lang="en-US" sz="1275" dirty="0"/>
          </a:p>
        </p:txBody>
      </p:sp>
      <p:sp>
        <p:nvSpPr>
          <p:cNvPr id="12" name="Text 4"/>
          <p:cNvSpPr txBox="1"/>
          <p:nvPr/>
        </p:nvSpPr>
        <p:spPr>
          <a:xfrm>
            <a:off x="729932" y="2160589"/>
            <a:ext cx="223361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相关诗文与命名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 5"/>
          <p:cNvSpPr txBox="1"/>
          <p:nvPr/>
        </p:nvSpPr>
        <p:spPr>
          <a:xfrm>
            <a:off x="3502469" y="2160589"/>
            <a:ext cx="223361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苏轼的贡献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 6"/>
          <p:cNvSpPr txBox="1"/>
          <p:nvPr/>
        </p:nvSpPr>
        <p:spPr>
          <a:xfrm>
            <a:off x="6258341" y="2160588"/>
            <a:ext cx="223361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赏玩活动的</a:t>
            </a:r>
            <a:r>
              <a:rPr lang="zh-CN" altLang="en-US" sz="2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兴起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 7"/>
          <p:cNvSpPr txBox="1"/>
          <p:nvPr/>
        </p:nvSpPr>
        <p:spPr>
          <a:xfrm>
            <a:off x="769042" y="2546846"/>
            <a:ext cx="2176463" cy="1969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zh-CN" altLang="en-US" sz="1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北宋中期，王安石的《王文忠公全集》中出现以《雨花台》为题的诗文；北宋末年，礼部侍郎卢襄正式为雨花台命名，为雨花石文化发展史的研究提供了重要信息和根据。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Text 8"/>
          <p:cNvSpPr txBox="1"/>
          <p:nvPr/>
        </p:nvSpPr>
        <p:spPr>
          <a:xfrm>
            <a:off x="3559619" y="2546164"/>
            <a:ext cx="2176463" cy="19697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zh-CN" altLang="en-US" sz="1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苏轼在贬谪齐安任上作《怪石供》《后怪石供》，对所集之石从质、色、形、象以及陈列、鉴赏进行了细致生动的描述，对今之雨花石赏玩、研究仍有重要的借鉴作用</a:t>
            </a:r>
            <a:r>
              <a:rPr lang="zh-CN" altLang="en-US" sz="16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。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Text 9"/>
          <p:cNvSpPr txBox="1"/>
          <p:nvPr/>
        </p:nvSpPr>
        <p:spPr>
          <a:xfrm>
            <a:off x="6309381" y="2590936"/>
            <a:ext cx="2176463" cy="172354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zh-CN" altLang="en-US" sz="1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宋代赏玩雨花石始盛，因雨花台的修建立名渐成江南登临胜地，人们可在此寻古探幽、搜石觅宝，文人墨客以诗词歌赋渲染，带动了雨花石赏玩活动</a:t>
            </a:r>
            <a:r>
              <a:rPr lang="zh-CN" altLang="en-US" sz="16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。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6440" y="1452775"/>
            <a:ext cx="1221586" cy="710413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96244" y="1438488"/>
            <a:ext cx="1221586" cy="710413"/>
          </a:xfrm>
          <a:prstGeom prst="rect">
            <a:avLst/>
          </a:prstGeom>
        </p:spPr>
      </p:pic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30908" y="1438488"/>
            <a:ext cx="1221586" cy="710413"/>
          </a:xfrm>
          <a:prstGeom prst="rect">
            <a:avLst/>
          </a:prstGeom>
        </p:spPr>
      </p:pic>
      <p:sp>
        <p:nvSpPr>
          <p:cNvPr id="21" name="Text 10"/>
          <p:cNvSpPr txBox="1"/>
          <p:nvPr/>
        </p:nvSpPr>
        <p:spPr>
          <a:xfrm>
            <a:off x="729917" y="1726999"/>
            <a:ext cx="595313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01</a:t>
            </a:r>
            <a:endParaRPr lang="en-US" sz="1350" dirty="0"/>
          </a:p>
        </p:txBody>
      </p:sp>
      <p:sp>
        <p:nvSpPr>
          <p:cNvPr id="22" name="Text 11"/>
          <p:cNvSpPr txBox="1"/>
          <p:nvPr/>
        </p:nvSpPr>
        <p:spPr>
          <a:xfrm>
            <a:off x="3502469" y="1726999"/>
            <a:ext cx="595313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02</a:t>
            </a:r>
            <a:endParaRPr lang="en-US" sz="1350" dirty="0"/>
          </a:p>
        </p:txBody>
      </p:sp>
      <p:sp>
        <p:nvSpPr>
          <p:cNvPr id="23" name="Text 12"/>
          <p:cNvSpPr txBox="1"/>
          <p:nvPr/>
        </p:nvSpPr>
        <p:spPr>
          <a:xfrm>
            <a:off x="6309381" y="1726999"/>
            <a:ext cx="595313" cy="2047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03</a:t>
            </a:r>
            <a:endParaRPr lang="en-US" sz="1350" dirty="0"/>
          </a:p>
        </p:txBody>
      </p:sp>
      <p:pic>
        <p:nvPicPr>
          <p:cNvPr id="24" name="图片 23" descr="屏幕剪辑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919" y="85231"/>
            <a:ext cx="1542199" cy="1417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5115" y="283269"/>
            <a:ext cx="746418" cy="244282"/>
          </a:xfrm>
          <a:custGeom>
            <a:avLst/>
            <a:gdLst/>
            <a:ahLst/>
            <a:cxnLst/>
            <a:rect l="l" t="t" r="r" b="b"/>
            <a:pathLst>
              <a:path w="746418" h="244282">
                <a:moveTo>
                  <a:pt x="186605" y="0"/>
                </a:moveTo>
                <a:lnTo>
                  <a:pt x="746418" y="0"/>
                </a:lnTo>
                <a:lnTo>
                  <a:pt x="559814" y="244282"/>
                </a:lnTo>
                <a:lnTo>
                  <a:pt x="0" y="244282"/>
                </a:lnTo>
                <a:lnTo>
                  <a:pt x="186605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3" name="Shape 1"/>
          <p:cNvSpPr/>
          <p:nvPr/>
        </p:nvSpPr>
        <p:spPr>
          <a:xfrm>
            <a:off x="450011" y="218867"/>
            <a:ext cx="569992" cy="186543"/>
          </a:xfrm>
          <a:custGeom>
            <a:avLst/>
            <a:gdLst/>
            <a:ahLst/>
            <a:cxnLst/>
            <a:rect l="l" t="t" r="r" b="b"/>
            <a:pathLst>
              <a:path w="569992" h="186543">
                <a:moveTo>
                  <a:pt x="142498" y="0"/>
                </a:moveTo>
                <a:lnTo>
                  <a:pt x="569992" y="0"/>
                </a:lnTo>
                <a:lnTo>
                  <a:pt x="427494" y="186543"/>
                </a:lnTo>
                <a:lnTo>
                  <a:pt x="0" y="186543"/>
                </a:lnTo>
                <a:lnTo>
                  <a:pt x="142498" y="0"/>
                </a:lnTo>
                <a:close/>
              </a:path>
            </a:pathLst>
          </a:custGeom>
          <a:solidFill>
            <a:srgbClr val="D49D63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4" name="Text 2"/>
          <p:cNvSpPr txBox="1"/>
          <p:nvPr/>
        </p:nvSpPr>
        <p:spPr>
          <a:xfrm>
            <a:off x="1500833" y="147538"/>
            <a:ext cx="7400925" cy="3545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明万历年——第一次热潮</a:t>
            </a:r>
            <a:endParaRPr 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Shape 3"/>
          <p:cNvSpPr/>
          <p:nvPr/>
        </p:nvSpPr>
        <p:spPr>
          <a:xfrm>
            <a:off x="3527034" y="1380653"/>
            <a:ext cx="2440863" cy="2459754"/>
          </a:xfrm>
          <a:custGeom>
            <a:avLst/>
            <a:gdLst/>
            <a:ahLst/>
            <a:cxnLst/>
            <a:rect l="l" t="t" r="r" b="b"/>
            <a:pathLst>
              <a:path w="2440863" h="2459754">
                <a:moveTo>
                  <a:pt x="1220432" y="0"/>
                </a:moveTo>
                <a:cubicBezTo>
                  <a:pt x="1894006" y="0"/>
                  <a:pt x="2440863" y="551089"/>
                  <a:pt x="2440863" y="1229877"/>
                </a:cubicBezTo>
                <a:cubicBezTo>
                  <a:pt x="2440863" y="1908665"/>
                  <a:pt x="1894006" y="2459754"/>
                  <a:pt x="1220432" y="2459754"/>
                </a:cubicBezTo>
                <a:cubicBezTo>
                  <a:pt x="546857" y="2459754"/>
                  <a:pt x="0" y="1908665"/>
                  <a:pt x="0" y="1229877"/>
                </a:cubicBezTo>
                <a:cubicBezTo>
                  <a:pt x="0" y="551089"/>
                  <a:pt x="546857" y="0"/>
                  <a:pt x="1220432" y="0"/>
                </a:cubicBezTo>
                <a:close/>
              </a:path>
            </a:pathLst>
          </a:custGeom>
          <a:noFill/>
          <a:ln w="23813">
            <a:solidFill>
              <a:srgbClr val="D49D63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068278" y="1160450"/>
            <a:ext cx="752143" cy="757929"/>
          </a:xfrm>
          <a:custGeom>
            <a:avLst/>
            <a:gdLst/>
            <a:ahLst/>
            <a:cxnLst/>
            <a:rect l="l" t="t" r="r" b="b"/>
            <a:pathLst>
              <a:path w="752143" h="757929">
                <a:moveTo>
                  <a:pt x="376071" y="0"/>
                </a:moveTo>
                <a:cubicBezTo>
                  <a:pt x="583631" y="0"/>
                  <a:pt x="752143" y="169808"/>
                  <a:pt x="752143" y="378964"/>
                </a:cubicBezTo>
                <a:cubicBezTo>
                  <a:pt x="752143" y="588120"/>
                  <a:pt x="583631" y="757929"/>
                  <a:pt x="376071" y="757929"/>
                </a:cubicBezTo>
                <a:cubicBezTo>
                  <a:pt x="168512" y="757929"/>
                  <a:pt x="0" y="588120"/>
                  <a:pt x="0" y="378964"/>
                </a:cubicBezTo>
                <a:cubicBezTo>
                  <a:pt x="0" y="169808"/>
                  <a:pt x="168512" y="0"/>
                  <a:pt x="376071" y="0"/>
                </a:cubicBezTo>
                <a:close/>
              </a:path>
            </a:pathLst>
          </a:custGeom>
          <a:solidFill>
            <a:srgbClr val="369298"/>
          </a:solidFill>
          <a:ln/>
        </p:spPr>
      </p:sp>
      <p:sp>
        <p:nvSpPr>
          <p:cNvPr id="8" name="Shape 5"/>
          <p:cNvSpPr/>
          <p:nvPr/>
        </p:nvSpPr>
        <p:spPr>
          <a:xfrm>
            <a:off x="3093715" y="2301126"/>
            <a:ext cx="752143" cy="757929"/>
          </a:xfrm>
          <a:custGeom>
            <a:avLst/>
            <a:gdLst/>
            <a:ahLst/>
            <a:cxnLst/>
            <a:rect l="l" t="t" r="r" b="b"/>
            <a:pathLst>
              <a:path w="752143" h="757929">
                <a:moveTo>
                  <a:pt x="376071" y="0"/>
                </a:moveTo>
                <a:cubicBezTo>
                  <a:pt x="583631" y="0"/>
                  <a:pt x="752143" y="169808"/>
                  <a:pt x="752143" y="378964"/>
                </a:cubicBezTo>
                <a:cubicBezTo>
                  <a:pt x="752143" y="588120"/>
                  <a:pt x="583631" y="757929"/>
                  <a:pt x="376071" y="757929"/>
                </a:cubicBezTo>
                <a:cubicBezTo>
                  <a:pt x="168512" y="757929"/>
                  <a:pt x="0" y="588120"/>
                  <a:pt x="0" y="378964"/>
                </a:cubicBezTo>
                <a:cubicBezTo>
                  <a:pt x="0" y="169808"/>
                  <a:pt x="168512" y="0"/>
                  <a:pt x="376071" y="0"/>
                </a:cubicBezTo>
                <a:close/>
              </a:path>
            </a:pathLst>
          </a:custGeom>
          <a:solidFill>
            <a:srgbClr val="9ABCAA"/>
          </a:solidFill>
          <a:ln/>
        </p:spPr>
      </p:sp>
      <p:sp>
        <p:nvSpPr>
          <p:cNvPr id="9" name="Shape 6"/>
          <p:cNvSpPr/>
          <p:nvPr/>
        </p:nvSpPr>
        <p:spPr>
          <a:xfrm>
            <a:off x="4747466" y="3446162"/>
            <a:ext cx="752143" cy="757929"/>
          </a:xfrm>
          <a:custGeom>
            <a:avLst/>
            <a:gdLst/>
            <a:ahLst/>
            <a:cxnLst/>
            <a:rect l="l" t="t" r="r" b="b"/>
            <a:pathLst>
              <a:path w="752143" h="757929">
                <a:moveTo>
                  <a:pt x="376071" y="0"/>
                </a:moveTo>
                <a:cubicBezTo>
                  <a:pt x="583631" y="0"/>
                  <a:pt x="752143" y="169808"/>
                  <a:pt x="752143" y="378964"/>
                </a:cubicBezTo>
                <a:cubicBezTo>
                  <a:pt x="752143" y="588120"/>
                  <a:pt x="583631" y="757929"/>
                  <a:pt x="376071" y="757929"/>
                </a:cubicBezTo>
                <a:cubicBezTo>
                  <a:pt x="168512" y="757929"/>
                  <a:pt x="0" y="588120"/>
                  <a:pt x="0" y="378964"/>
                </a:cubicBezTo>
                <a:cubicBezTo>
                  <a:pt x="0" y="169808"/>
                  <a:pt x="168512" y="0"/>
                  <a:pt x="376071" y="0"/>
                </a:cubicBezTo>
                <a:close/>
              </a:path>
            </a:pathLst>
          </a:custGeom>
          <a:solidFill>
            <a:srgbClr val="369298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1296" y="1296361"/>
            <a:ext cx="486107" cy="486107"/>
          </a:xfrm>
          <a:prstGeom prst="rect">
            <a:avLst/>
          </a:prstGeom>
        </p:spPr>
      </p:pic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0697" y="2411001"/>
            <a:ext cx="538179" cy="538179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14376" y="3527055"/>
            <a:ext cx="677036" cy="677036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535756" y="1990623"/>
            <a:ext cx="2392786" cy="23634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1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早期南京先民把雨花石作为财富象征，到明代，文人骚客和士大夫们承前贤之遗风，以“官定旧陶，一盎清泉”陈列雨花石作为案头清供，争相效仿，蔚然成风，涌现出很多藏家，如林有麟、程克全、冯梦祯等，此风甚至波及“新都”。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ext 8"/>
          <p:cNvSpPr txBox="1"/>
          <p:nvPr/>
        </p:nvSpPr>
        <p:spPr>
          <a:xfrm>
            <a:off x="755878" y="1474691"/>
            <a:ext cx="2337837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赏玩人数倍增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 9"/>
          <p:cNvSpPr txBox="1"/>
          <p:nvPr/>
        </p:nvSpPr>
        <p:spPr>
          <a:xfrm>
            <a:off x="6063393" y="969183"/>
            <a:ext cx="2661792" cy="16544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1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赏玩活动激活了雨花石的采集和市场销售。“六合山中所产绝奇，好事者竟出金钱购之”，需求旺盛，原牧童随意丢弃雨花石的现象不再，乡民纷纷荷铲而至，石市异常活跃，价格上涨。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Text 10"/>
          <p:cNvSpPr txBox="1"/>
          <p:nvPr/>
        </p:nvSpPr>
        <p:spPr>
          <a:xfrm>
            <a:off x="5967897" y="479542"/>
            <a:ext cx="2337837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采集与市场销售活跃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11"/>
          <p:cNvSpPr txBox="1"/>
          <p:nvPr/>
        </p:nvSpPr>
        <p:spPr>
          <a:xfrm>
            <a:off x="5916723" y="3376877"/>
            <a:ext cx="2918419" cy="16544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陈列器皿和方法极为讲究，要么是古董，要么是官窑制品；为雨花石命以雅名，与传统文化相结合；邀友共赏，品评题名或赋诗；鉴赏水平不断提高；为</a:t>
            </a:r>
            <a:r>
              <a:rPr lang="zh-CN" altLang="en-US" sz="1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雨花石撰文、立谱、绘图、作记、吟诗作赋者不胜枚举。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Text 12"/>
          <p:cNvSpPr txBox="1"/>
          <p:nvPr/>
        </p:nvSpPr>
        <p:spPr>
          <a:xfrm>
            <a:off x="6074879" y="2878757"/>
            <a:ext cx="2337837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赏玩活动内容</a:t>
            </a:r>
            <a:r>
              <a:rPr lang="zh-CN" altLang="en-US" sz="20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丰富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图片 20" descr="屏幕剪辑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58" y="1411811"/>
            <a:ext cx="1711151" cy="2385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5115" y="283269"/>
            <a:ext cx="746418" cy="244282"/>
          </a:xfrm>
          <a:custGeom>
            <a:avLst/>
            <a:gdLst/>
            <a:ahLst/>
            <a:cxnLst/>
            <a:rect l="l" t="t" r="r" b="b"/>
            <a:pathLst>
              <a:path w="746418" h="244282">
                <a:moveTo>
                  <a:pt x="186605" y="0"/>
                </a:moveTo>
                <a:lnTo>
                  <a:pt x="746418" y="0"/>
                </a:lnTo>
                <a:lnTo>
                  <a:pt x="559814" y="244282"/>
                </a:lnTo>
                <a:lnTo>
                  <a:pt x="0" y="244282"/>
                </a:lnTo>
                <a:lnTo>
                  <a:pt x="186605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3" name="Shape 1"/>
          <p:cNvSpPr/>
          <p:nvPr/>
        </p:nvSpPr>
        <p:spPr>
          <a:xfrm>
            <a:off x="450011" y="218867"/>
            <a:ext cx="569992" cy="186543"/>
          </a:xfrm>
          <a:custGeom>
            <a:avLst/>
            <a:gdLst/>
            <a:ahLst/>
            <a:cxnLst/>
            <a:rect l="l" t="t" r="r" b="b"/>
            <a:pathLst>
              <a:path w="569992" h="186543">
                <a:moveTo>
                  <a:pt x="142498" y="0"/>
                </a:moveTo>
                <a:lnTo>
                  <a:pt x="569992" y="0"/>
                </a:lnTo>
                <a:lnTo>
                  <a:pt x="427494" y="186543"/>
                </a:lnTo>
                <a:lnTo>
                  <a:pt x="0" y="186543"/>
                </a:lnTo>
                <a:lnTo>
                  <a:pt x="142498" y="0"/>
                </a:lnTo>
                <a:close/>
              </a:path>
            </a:pathLst>
          </a:custGeom>
          <a:solidFill>
            <a:srgbClr val="D49D63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4" name="Text 2"/>
          <p:cNvSpPr txBox="1"/>
          <p:nvPr/>
        </p:nvSpPr>
        <p:spPr>
          <a:xfrm>
            <a:off x="1581751" y="196918"/>
            <a:ext cx="7400925" cy="3545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大清时期——历史不断延伸</a:t>
            </a:r>
            <a:endParaRPr 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022073" y="996289"/>
            <a:ext cx="943216" cy="943216"/>
          </a:xfrm>
          <a:custGeom>
            <a:avLst/>
            <a:gdLst/>
            <a:ahLst/>
            <a:cxnLst/>
            <a:rect l="l" t="t" r="r" b="b"/>
            <a:pathLst>
              <a:path w="943216" h="943216">
                <a:moveTo>
                  <a:pt x="471608" y="0"/>
                </a:moveTo>
                <a:lnTo>
                  <a:pt x="0" y="943216"/>
                </a:lnTo>
                <a:lnTo>
                  <a:pt x="943216" y="943216"/>
                </a:lnTo>
                <a:lnTo>
                  <a:pt x="471608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6" name="Shape 4"/>
          <p:cNvSpPr/>
          <p:nvPr/>
        </p:nvSpPr>
        <p:spPr>
          <a:xfrm rot="4700552">
            <a:off x="5031349" y="1818083"/>
            <a:ext cx="943216" cy="943216"/>
          </a:xfrm>
          <a:custGeom>
            <a:avLst/>
            <a:gdLst/>
            <a:ahLst/>
            <a:cxnLst/>
            <a:rect l="l" t="t" r="r" b="b"/>
            <a:pathLst>
              <a:path w="943216" h="943216">
                <a:moveTo>
                  <a:pt x="471608" y="0"/>
                </a:moveTo>
                <a:lnTo>
                  <a:pt x="0" y="943216"/>
                </a:lnTo>
                <a:lnTo>
                  <a:pt x="943216" y="943216"/>
                </a:lnTo>
                <a:lnTo>
                  <a:pt x="471608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7" name="Shape 5"/>
          <p:cNvSpPr/>
          <p:nvPr/>
        </p:nvSpPr>
        <p:spPr>
          <a:xfrm rot="6018137" flipV="1">
            <a:off x="3012882" y="1839527"/>
            <a:ext cx="943216" cy="943216"/>
          </a:xfrm>
          <a:custGeom>
            <a:avLst/>
            <a:gdLst/>
            <a:ahLst/>
            <a:cxnLst/>
            <a:rect l="l" t="t" r="r" b="b"/>
            <a:pathLst>
              <a:path w="943216" h="943216">
                <a:moveTo>
                  <a:pt x="471608" y="0"/>
                </a:moveTo>
                <a:lnTo>
                  <a:pt x="0" y="943216"/>
                </a:lnTo>
                <a:lnTo>
                  <a:pt x="943216" y="943216"/>
                </a:lnTo>
                <a:lnTo>
                  <a:pt x="471608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8" name="Shape 6"/>
          <p:cNvSpPr/>
          <p:nvPr/>
        </p:nvSpPr>
        <p:spPr>
          <a:xfrm rot="8100000">
            <a:off x="4675122" y="3028088"/>
            <a:ext cx="943216" cy="943216"/>
          </a:xfrm>
          <a:custGeom>
            <a:avLst/>
            <a:gdLst/>
            <a:ahLst/>
            <a:cxnLst/>
            <a:rect l="l" t="t" r="r" b="b"/>
            <a:pathLst>
              <a:path w="943216" h="943216">
                <a:moveTo>
                  <a:pt x="471608" y="0"/>
                </a:moveTo>
                <a:lnTo>
                  <a:pt x="0" y="943216"/>
                </a:lnTo>
                <a:lnTo>
                  <a:pt x="943216" y="943216"/>
                </a:lnTo>
                <a:lnTo>
                  <a:pt x="471608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9" name="Shape 7"/>
          <p:cNvSpPr/>
          <p:nvPr/>
        </p:nvSpPr>
        <p:spPr>
          <a:xfrm rot="-8100000">
            <a:off x="3381971" y="3034089"/>
            <a:ext cx="943216" cy="943216"/>
          </a:xfrm>
          <a:custGeom>
            <a:avLst/>
            <a:gdLst/>
            <a:ahLst/>
            <a:cxnLst/>
            <a:rect l="l" t="t" r="r" b="b"/>
            <a:pathLst>
              <a:path w="943216" h="943216">
                <a:moveTo>
                  <a:pt x="471608" y="0"/>
                </a:moveTo>
                <a:lnTo>
                  <a:pt x="0" y="943216"/>
                </a:lnTo>
                <a:lnTo>
                  <a:pt x="943216" y="943216"/>
                </a:lnTo>
                <a:lnTo>
                  <a:pt x="471608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11" name="Text 9"/>
          <p:cNvSpPr txBox="1"/>
          <p:nvPr/>
        </p:nvSpPr>
        <p:spPr>
          <a:xfrm>
            <a:off x="4022073" y="1455606"/>
            <a:ext cx="952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01</a:t>
            </a:r>
            <a:endParaRPr lang="en-US" sz="2250" dirty="0"/>
          </a:p>
        </p:txBody>
      </p:sp>
      <p:sp>
        <p:nvSpPr>
          <p:cNvPr id="12" name="Text 10"/>
          <p:cNvSpPr txBox="1"/>
          <p:nvPr/>
        </p:nvSpPr>
        <p:spPr>
          <a:xfrm>
            <a:off x="4897669" y="2118241"/>
            <a:ext cx="952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02</a:t>
            </a:r>
            <a:endParaRPr lang="en-US" sz="2250" dirty="0"/>
          </a:p>
        </p:txBody>
      </p:sp>
      <p:sp>
        <p:nvSpPr>
          <p:cNvPr id="13" name="Text 11"/>
          <p:cNvSpPr txBox="1"/>
          <p:nvPr/>
        </p:nvSpPr>
        <p:spPr>
          <a:xfrm>
            <a:off x="4489039" y="3204192"/>
            <a:ext cx="952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03</a:t>
            </a:r>
            <a:endParaRPr lang="en-US" sz="2250" dirty="0"/>
          </a:p>
        </p:txBody>
      </p:sp>
      <p:sp>
        <p:nvSpPr>
          <p:cNvPr id="14" name="Text 12"/>
          <p:cNvSpPr txBox="1"/>
          <p:nvPr/>
        </p:nvSpPr>
        <p:spPr>
          <a:xfrm>
            <a:off x="3484490" y="3204192"/>
            <a:ext cx="952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04</a:t>
            </a:r>
            <a:endParaRPr lang="en-US" sz="2250" dirty="0"/>
          </a:p>
        </p:txBody>
      </p:sp>
      <p:sp>
        <p:nvSpPr>
          <p:cNvPr id="15" name="Text 13"/>
          <p:cNvSpPr txBox="1"/>
          <p:nvPr/>
        </p:nvSpPr>
        <p:spPr>
          <a:xfrm>
            <a:off x="3069573" y="2118241"/>
            <a:ext cx="952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05</a:t>
            </a:r>
            <a:endParaRPr lang="en-US" sz="2250" dirty="0"/>
          </a:p>
        </p:txBody>
      </p:sp>
      <p:sp>
        <p:nvSpPr>
          <p:cNvPr id="16" name="Text 14"/>
          <p:cNvSpPr txBox="1"/>
          <p:nvPr/>
        </p:nvSpPr>
        <p:spPr>
          <a:xfrm>
            <a:off x="5033153" y="620374"/>
            <a:ext cx="2860948" cy="2954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“雨花石”名称的出现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15"/>
          <p:cNvSpPr txBox="1"/>
          <p:nvPr/>
        </p:nvSpPr>
        <p:spPr>
          <a:xfrm>
            <a:off x="5182787" y="996289"/>
            <a:ext cx="2906997" cy="7090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1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明末清初人徐荣的《雨花石》诗和藏石世家张岱的《雨花石铭》最早直呼其名“雨花石”。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Text 16"/>
          <p:cNvSpPr txBox="1"/>
          <p:nvPr/>
        </p:nvSpPr>
        <p:spPr>
          <a:xfrm>
            <a:off x="6347505" y="1935918"/>
            <a:ext cx="2872969" cy="2954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相关诗作与石谱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 17"/>
          <p:cNvSpPr txBox="1"/>
          <p:nvPr/>
        </p:nvSpPr>
        <p:spPr>
          <a:xfrm>
            <a:off x="5971885" y="2289691"/>
            <a:ext cx="2705263" cy="11817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1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朝廷官员、《桃花扇》作者孔尚任的《六合石子》诗对雨花石进行了丰富的想象、剖析和描述；诸九鼎的《石谱》记有藏石二十余枚，为后人所效法。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Text 18"/>
          <p:cNvSpPr txBox="1"/>
          <p:nvPr/>
        </p:nvSpPr>
        <p:spPr>
          <a:xfrm>
            <a:off x="5971885" y="3537849"/>
            <a:ext cx="2860948" cy="2954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爱石名人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 19"/>
          <p:cNvSpPr txBox="1"/>
          <p:nvPr/>
        </p:nvSpPr>
        <p:spPr>
          <a:xfrm>
            <a:off x="5028981" y="3885564"/>
            <a:ext cx="3753869" cy="11817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1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龚贤好石之深，爱石之切，作古时其藏石“均系上品……皆以为葬”；《新都风物录·雨花石》全面概括了清末民初雨花石文化史，明确了雨花台市场的存在，述及平民爱石藏石者和作伪情况。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Text 20"/>
          <p:cNvSpPr txBox="1"/>
          <p:nvPr/>
        </p:nvSpPr>
        <p:spPr>
          <a:xfrm>
            <a:off x="432720" y="3175959"/>
            <a:ext cx="2866959" cy="2954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《石头记》与雨花石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 21"/>
          <p:cNvSpPr txBox="1"/>
          <p:nvPr/>
        </p:nvSpPr>
        <p:spPr>
          <a:xfrm>
            <a:off x="318442" y="3595621"/>
            <a:ext cx="3382297" cy="14180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1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今人认为《石头记》中贾宝玉嘴里含的“通灵宝玉”就是雨花石，理由包括质、色、形、纹类似，作者曹雪芹家族好石，玉的背景描写与古诗文对雨花石描述相似，且有研究者提出此观点且尚无有力驳论。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Text 22"/>
          <p:cNvSpPr txBox="1"/>
          <p:nvPr/>
        </p:nvSpPr>
        <p:spPr>
          <a:xfrm>
            <a:off x="735007" y="1273726"/>
            <a:ext cx="2854938" cy="2954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乾隆帝与雨花石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 23"/>
          <p:cNvSpPr txBox="1"/>
          <p:nvPr/>
        </p:nvSpPr>
        <p:spPr>
          <a:xfrm>
            <a:off x="381548" y="1691623"/>
            <a:ext cx="2502897" cy="11817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1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乾隆帝在位六十一年，六次南巡，南京是必到之地，他以雨花台为题作诗，在莫愁湖畔景观石刻诗，故宫博物院有他赏玩过的雨花石。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7" name="图片 26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08" y="1988759"/>
            <a:ext cx="1376842" cy="1200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uploads/55004950/24/10/18/67123291456c8.png!/fwfh2/960x9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3050" cy="5154216"/>
          </a:xfrm>
          <a:prstGeom prst="rect">
            <a:avLst/>
          </a:prstGeom>
        </p:spPr>
      </p:pic>
      <p:pic>
        <p:nvPicPr>
          <p:cNvPr id="3" name="Image 1" descr="//img.tukuppt.com/aippt_uploads/55004950/24/10/18/67123291431ef.png!/fwfh2/960x9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391686"/>
            <a:ext cx="9163050" cy="762529"/>
          </a:xfrm>
          <a:prstGeom prst="rect">
            <a:avLst/>
          </a:prstGeom>
        </p:spPr>
      </p:pic>
      <p:pic>
        <p:nvPicPr>
          <p:cNvPr id="4" name="Image 2" descr="//img.tukuppt.com/aippt_uploads/55004950/24/10/18/671232915013a.png!/fwfh2/960x9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750" y="2705100"/>
            <a:ext cx="9131300" cy="2130637"/>
          </a:xfrm>
          <a:prstGeom prst="rect">
            <a:avLst/>
          </a:prstGeom>
        </p:spPr>
      </p:pic>
      <p:pic>
        <p:nvPicPr>
          <p:cNvPr id="5" name="Image 3" descr="//img.tukuppt.com/aippt_uploads/55004950/24/10/18/67123291518f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119938" y="3190708"/>
            <a:ext cx="2024062" cy="2130592"/>
          </a:xfrm>
          <a:prstGeom prst="rect">
            <a:avLst/>
          </a:prstGeom>
        </p:spPr>
      </p:pic>
      <p:pic>
        <p:nvPicPr>
          <p:cNvPr id="6" name="Image 4" descr="//img.tukuppt.com/aippt_uploads/55004950/24/10/18/671232914424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0"/>
            <a:ext cx="3054350" cy="1482632"/>
          </a:xfrm>
          <a:prstGeom prst="rect">
            <a:avLst/>
          </a:prstGeom>
        </p:spPr>
      </p:pic>
      <p:pic>
        <p:nvPicPr>
          <p:cNvPr id="8" name="Image 5" descr="//img.tukuppt.com/aippt_uploads/55004950/24/10/18/6712329156fe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5462" y="659344"/>
            <a:ext cx="1301750" cy="1009978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19450" y="741316"/>
            <a:ext cx="2724150" cy="1034329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4605029" y="1108508"/>
            <a:ext cx="652028" cy="29994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325" dirty="0">
                <a:solidFill>
                  <a:srgbClr val="FFFFFF"/>
                </a:solidFill>
                <a:latin typeface="tsangerzhoukezhengdabangshu"/>
                <a:ea typeface="tsangerzhoukezhengdabangshu"/>
                <a:cs typeface="tsangerzhoukezhengdabangshu"/>
              </a:rPr>
              <a:t>04</a:t>
            </a:r>
            <a:endParaRPr lang="en-US" sz="2325" dirty="0"/>
          </a:p>
        </p:txBody>
      </p:sp>
      <p:sp>
        <p:nvSpPr>
          <p:cNvPr id="11" name="Text 2"/>
          <p:cNvSpPr txBox="1"/>
          <p:nvPr/>
        </p:nvSpPr>
        <p:spPr>
          <a:xfrm>
            <a:off x="1689882" y="1822204"/>
            <a:ext cx="5691188" cy="7423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zh-CN" altLang="en-US" sz="5025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aShanZheng-Regular"/>
              </a:rPr>
              <a:t>走进新时代</a:t>
            </a:r>
            <a:endParaRPr lang="en-US" sz="5025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2" name="Image 7" descr="//img.tukuppt.com/aippt_uploads/55004950/24/10/18/671232915a53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0850" y="2193398"/>
            <a:ext cx="1746250" cy="1086377"/>
          </a:xfrm>
          <a:prstGeom prst="rect">
            <a:avLst/>
          </a:prstGeom>
        </p:spPr>
      </p:pic>
      <p:pic>
        <p:nvPicPr>
          <p:cNvPr id="13" name="Image 8" descr="//img.tukuppt.com/aippt_uploads/55004950/24/10/18/671232915a53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15950" y="2257162"/>
            <a:ext cx="1746250" cy="1086377"/>
          </a:xfrm>
          <a:prstGeom prst="rect">
            <a:avLst/>
          </a:prstGeom>
        </p:spPr>
      </p:pic>
      <p:pic>
        <p:nvPicPr>
          <p:cNvPr id="15" name="Image 9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64000" y="4042319"/>
            <a:ext cx="1035050" cy="143501"/>
          </a:xfrm>
          <a:prstGeom prst="rect">
            <a:avLst/>
          </a:prstGeom>
        </p:spPr>
      </p:pic>
      <p:pic>
        <p:nvPicPr>
          <p:cNvPr id="16" name="Image 10" descr="//img.tukuppt.com/aippt_uploads/55004950/24/10/18/671232915a880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287" y="3343538"/>
            <a:ext cx="712788" cy="735957"/>
          </a:xfrm>
          <a:prstGeom prst="rect">
            <a:avLst/>
          </a:prstGeom>
        </p:spPr>
      </p:pic>
      <p:sp>
        <p:nvSpPr>
          <p:cNvPr id="17" name="Text 4"/>
          <p:cNvSpPr txBox="1"/>
          <p:nvPr/>
        </p:nvSpPr>
        <p:spPr>
          <a:xfrm>
            <a:off x="3905993" y="1108508"/>
            <a:ext cx="796446" cy="29994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" altLang="en-US" sz="2325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PART</a:t>
            </a:r>
            <a:endParaRPr lang="en-US" sz="23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5115" y="283269"/>
            <a:ext cx="746418" cy="244282"/>
          </a:xfrm>
          <a:custGeom>
            <a:avLst/>
            <a:gdLst/>
            <a:ahLst/>
            <a:cxnLst/>
            <a:rect l="l" t="t" r="r" b="b"/>
            <a:pathLst>
              <a:path w="746418" h="244282">
                <a:moveTo>
                  <a:pt x="186605" y="0"/>
                </a:moveTo>
                <a:lnTo>
                  <a:pt x="746418" y="0"/>
                </a:lnTo>
                <a:lnTo>
                  <a:pt x="559814" y="244282"/>
                </a:lnTo>
                <a:lnTo>
                  <a:pt x="0" y="244282"/>
                </a:lnTo>
                <a:lnTo>
                  <a:pt x="186605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3" name="Shape 1"/>
          <p:cNvSpPr/>
          <p:nvPr/>
        </p:nvSpPr>
        <p:spPr>
          <a:xfrm>
            <a:off x="450011" y="218867"/>
            <a:ext cx="569992" cy="186543"/>
          </a:xfrm>
          <a:custGeom>
            <a:avLst/>
            <a:gdLst/>
            <a:ahLst/>
            <a:cxnLst/>
            <a:rect l="l" t="t" r="r" b="b"/>
            <a:pathLst>
              <a:path w="569992" h="186543">
                <a:moveTo>
                  <a:pt x="142498" y="0"/>
                </a:moveTo>
                <a:lnTo>
                  <a:pt x="569992" y="0"/>
                </a:lnTo>
                <a:lnTo>
                  <a:pt x="427494" y="186543"/>
                </a:lnTo>
                <a:lnTo>
                  <a:pt x="0" y="186543"/>
                </a:lnTo>
                <a:lnTo>
                  <a:pt x="142498" y="0"/>
                </a:lnTo>
                <a:close/>
              </a:path>
            </a:pathLst>
          </a:custGeom>
          <a:solidFill>
            <a:srgbClr val="D49D63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4" name="Text 2"/>
          <p:cNvSpPr txBox="1"/>
          <p:nvPr/>
        </p:nvSpPr>
        <p:spPr>
          <a:xfrm>
            <a:off x="1571709" y="231754"/>
            <a:ext cx="7400925" cy="3545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文化与经济、对外交流</a:t>
            </a:r>
            <a:endParaRPr 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408" y="1841744"/>
            <a:ext cx="3285153" cy="1815073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1473855" y="786050"/>
            <a:ext cx="2361811" cy="2361811"/>
          </a:xfrm>
          <a:custGeom>
            <a:avLst/>
            <a:gdLst/>
            <a:ahLst/>
            <a:cxnLst/>
            <a:rect l="l" t="t" r="r" b="b"/>
            <a:pathLst>
              <a:path w="2361811" h="2361811">
                <a:moveTo>
                  <a:pt x="1180906" y="0"/>
                </a:moveTo>
                <a:cubicBezTo>
                  <a:pt x="1832665" y="0"/>
                  <a:pt x="2361811" y="529146"/>
                  <a:pt x="2361811" y="1180906"/>
                </a:cubicBezTo>
                <a:cubicBezTo>
                  <a:pt x="2361811" y="1832665"/>
                  <a:pt x="1832665" y="2361811"/>
                  <a:pt x="1180906" y="2361811"/>
                </a:cubicBezTo>
                <a:cubicBezTo>
                  <a:pt x="529146" y="2361811"/>
                  <a:pt x="0" y="1832665"/>
                  <a:pt x="0" y="1180906"/>
                </a:cubicBezTo>
                <a:cubicBezTo>
                  <a:pt x="0" y="529146"/>
                  <a:pt x="529146" y="0"/>
                  <a:pt x="118090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9050" dist="33676" dir="18900000" algn="bl" rotWithShape="0">
              <a:srgbClr val="CDCDCD">
                <a:alpha val="100000"/>
              </a:srgbClr>
            </a:outerShdw>
          </a:effectLst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903" y="1232966"/>
            <a:ext cx="588752" cy="588752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1971852" y="1232966"/>
            <a:ext cx="1365817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文化艺术节</a:t>
            </a:r>
            <a:endParaRPr 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 5"/>
          <p:cNvSpPr txBox="1"/>
          <p:nvPr/>
        </p:nvSpPr>
        <p:spPr>
          <a:xfrm>
            <a:off x="1797753" y="1746560"/>
            <a:ext cx="1791053" cy="94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96000"/>
              </a:lnSpc>
              <a:buNone/>
            </a:pPr>
            <a:r>
              <a:rPr lang="zh-CN" altLang="en-US" sz="1600" dirty="0">
                <a:solidFill>
                  <a:srgbClr val="2A2A2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自1999年开始，南京每年举办一届雨花石文化艺术节</a:t>
            </a:r>
            <a:r>
              <a:rPr lang="zh-CN" altLang="en-US" sz="1600" dirty="0" smtClean="0">
                <a:solidFill>
                  <a:srgbClr val="2A2A2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，传播</a:t>
            </a:r>
            <a:r>
              <a:rPr lang="zh-CN" altLang="en-US" sz="1600" dirty="0">
                <a:solidFill>
                  <a:srgbClr val="2A2A2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了雨花石文化。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00085" y="1841744"/>
            <a:ext cx="3285153" cy="1815073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5459533" y="786049"/>
            <a:ext cx="2361811" cy="2361811"/>
          </a:xfrm>
          <a:custGeom>
            <a:avLst/>
            <a:gdLst/>
            <a:ahLst/>
            <a:cxnLst/>
            <a:rect l="l" t="t" r="r" b="b"/>
            <a:pathLst>
              <a:path w="2361811" h="2361811">
                <a:moveTo>
                  <a:pt x="1180906" y="0"/>
                </a:moveTo>
                <a:cubicBezTo>
                  <a:pt x="1832665" y="0"/>
                  <a:pt x="2361811" y="529146"/>
                  <a:pt x="2361811" y="1180906"/>
                </a:cubicBezTo>
                <a:cubicBezTo>
                  <a:pt x="2361811" y="1832665"/>
                  <a:pt x="1832665" y="2361811"/>
                  <a:pt x="1180906" y="2361811"/>
                </a:cubicBezTo>
                <a:cubicBezTo>
                  <a:pt x="529146" y="2361811"/>
                  <a:pt x="0" y="1832665"/>
                  <a:pt x="0" y="1180906"/>
                </a:cubicBezTo>
                <a:cubicBezTo>
                  <a:pt x="0" y="529146"/>
                  <a:pt x="529146" y="0"/>
                  <a:pt x="118090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19050" dist="33676" dir="18900000" algn="bl" rotWithShape="0">
              <a:srgbClr val="CDCDCD">
                <a:alpha val="100000"/>
              </a:srgbClr>
            </a:outerShdw>
          </a:effectLst>
        </p:spPr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06046" y="1252992"/>
            <a:ext cx="588752" cy="588752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5957530" y="1232966"/>
            <a:ext cx="1365817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观赏石之乡</a:t>
            </a:r>
            <a:endParaRPr 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 8"/>
          <p:cNvSpPr txBox="1"/>
          <p:nvPr/>
        </p:nvSpPr>
        <p:spPr>
          <a:xfrm>
            <a:off x="5840338" y="1672955"/>
            <a:ext cx="1600200" cy="94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1600" dirty="0">
                <a:solidFill>
                  <a:srgbClr val="2A2A2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2008年，</a:t>
            </a:r>
            <a:r>
              <a:rPr lang="en-US" sz="1600" dirty="0" smtClean="0">
                <a:solidFill>
                  <a:srgbClr val="2A2A2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南京市六合区横梁镇被中国观赏石协会授予观赏石之乡。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7" name="图片 16" descr="屏幕剪辑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3" y="3478887"/>
            <a:ext cx="8664473" cy="155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5115" y="283269"/>
            <a:ext cx="746418" cy="244282"/>
          </a:xfrm>
          <a:custGeom>
            <a:avLst/>
            <a:gdLst/>
            <a:ahLst/>
            <a:cxnLst/>
            <a:rect l="l" t="t" r="r" b="b"/>
            <a:pathLst>
              <a:path w="746418" h="244282">
                <a:moveTo>
                  <a:pt x="186605" y="0"/>
                </a:moveTo>
                <a:lnTo>
                  <a:pt x="746418" y="0"/>
                </a:lnTo>
                <a:lnTo>
                  <a:pt x="559814" y="244282"/>
                </a:lnTo>
                <a:lnTo>
                  <a:pt x="0" y="244282"/>
                </a:lnTo>
                <a:lnTo>
                  <a:pt x="186605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3" name="Shape 1"/>
          <p:cNvSpPr/>
          <p:nvPr/>
        </p:nvSpPr>
        <p:spPr>
          <a:xfrm>
            <a:off x="450011" y="218867"/>
            <a:ext cx="569992" cy="186543"/>
          </a:xfrm>
          <a:custGeom>
            <a:avLst/>
            <a:gdLst/>
            <a:ahLst/>
            <a:cxnLst/>
            <a:rect l="l" t="t" r="r" b="b"/>
            <a:pathLst>
              <a:path w="569992" h="186543">
                <a:moveTo>
                  <a:pt x="142498" y="0"/>
                </a:moveTo>
                <a:lnTo>
                  <a:pt x="569992" y="0"/>
                </a:lnTo>
                <a:lnTo>
                  <a:pt x="427494" y="186543"/>
                </a:lnTo>
                <a:lnTo>
                  <a:pt x="0" y="186543"/>
                </a:lnTo>
                <a:lnTo>
                  <a:pt x="142498" y="0"/>
                </a:lnTo>
                <a:close/>
              </a:path>
            </a:pathLst>
          </a:custGeom>
          <a:solidFill>
            <a:srgbClr val="D49D63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4" name="Text 2"/>
          <p:cNvSpPr txBox="1"/>
          <p:nvPr/>
        </p:nvSpPr>
        <p:spPr>
          <a:xfrm>
            <a:off x="1598023" y="218867"/>
            <a:ext cx="7400925" cy="3545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未来展望</a:t>
            </a:r>
            <a:endParaRPr 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078620" y="1099344"/>
            <a:ext cx="1902360" cy="2582121"/>
          </a:xfrm>
          <a:custGeom>
            <a:avLst/>
            <a:gdLst/>
            <a:ahLst/>
            <a:cxnLst/>
            <a:rect l="l" t="t" r="r" b="b"/>
            <a:pathLst>
              <a:path w="1964233" h="2582121">
                <a:moveTo>
                  <a:pt x="0" y="0"/>
                </a:moveTo>
                <a:lnTo>
                  <a:pt x="1964233" y="0"/>
                </a:lnTo>
                <a:lnTo>
                  <a:pt x="1964233" y="2582121"/>
                </a:lnTo>
                <a:lnTo>
                  <a:pt x="0" y="2582121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7" name="Shape 4"/>
          <p:cNvSpPr/>
          <p:nvPr/>
        </p:nvSpPr>
        <p:spPr>
          <a:xfrm>
            <a:off x="6182920" y="1099344"/>
            <a:ext cx="1964233" cy="2582121"/>
          </a:xfrm>
          <a:custGeom>
            <a:avLst/>
            <a:gdLst/>
            <a:ahLst/>
            <a:cxnLst/>
            <a:rect l="l" t="t" r="r" b="b"/>
            <a:pathLst>
              <a:path w="1964233" h="2582121">
                <a:moveTo>
                  <a:pt x="0" y="0"/>
                </a:moveTo>
                <a:lnTo>
                  <a:pt x="1964233" y="0"/>
                </a:lnTo>
                <a:lnTo>
                  <a:pt x="1964233" y="2582121"/>
                </a:lnTo>
                <a:lnTo>
                  <a:pt x="0" y="2582121"/>
                </a:lnTo>
                <a:close/>
              </a:path>
            </a:pathLst>
          </a:custGeom>
          <a:solidFill>
            <a:srgbClr val="369298"/>
          </a:solidFill>
          <a:ln/>
        </p:spPr>
      </p:sp>
      <p:sp>
        <p:nvSpPr>
          <p:cNvPr id="8" name="Text 5"/>
          <p:cNvSpPr txBox="1"/>
          <p:nvPr/>
        </p:nvSpPr>
        <p:spPr>
          <a:xfrm>
            <a:off x="4254378" y="1478097"/>
            <a:ext cx="1488970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文化传承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 6"/>
          <p:cNvSpPr txBox="1"/>
          <p:nvPr/>
        </p:nvSpPr>
        <p:spPr>
          <a:xfrm>
            <a:off x="4130327" y="1834719"/>
            <a:ext cx="1737072" cy="14773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zh-CN" altLang="en-US" sz="16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SourceHanSansSC-Regular"/>
              </a:rPr>
              <a:t>雨花石文化发展史源远流长，未有穷期，挚爱雨花石和热爱这片土地的人将前赴后继，弘扬雨花石文化。</a:t>
            </a:r>
            <a:endParaRPr lang="en-US" sz="1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Text 7"/>
          <p:cNvSpPr txBox="1"/>
          <p:nvPr/>
        </p:nvSpPr>
        <p:spPr>
          <a:xfrm>
            <a:off x="6420552" y="1403745"/>
            <a:ext cx="1488970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持续发展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 8"/>
          <p:cNvSpPr txBox="1"/>
          <p:nvPr/>
        </p:nvSpPr>
        <p:spPr>
          <a:xfrm>
            <a:off x="6349362" y="1778636"/>
            <a:ext cx="1723447" cy="17235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zh-CN" altLang="en-US" sz="1600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让雨花石这颗明珠永远在古城闪烁着耀眼的光芒，在新时代继续绽放独特的魅力，为文化和经济的发展做出更大的贡献。</a:t>
            </a:r>
            <a:endParaRPr lang="en-US" sz="1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2" name="图片 11" descr="屏幕剪辑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3" t="1862" r="-654" b="16539"/>
          <a:stretch/>
        </p:blipFill>
        <p:spPr>
          <a:xfrm>
            <a:off x="328261" y="675967"/>
            <a:ext cx="2931295" cy="4197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uploads/55004950/24/10/18/67123291456c8.png!/fwfh2/960x9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//img.tukuppt.com/aippt_uploads/55004950/24/10/18/671232915013a.png!/fwfh2/960x9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2628900"/>
            <a:ext cx="9124950" cy="2129155"/>
          </a:xfrm>
          <a:prstGeom prst="rect">
            <a:avLst/>
          </a:prstGeom>
        </p:spPr>
      </p:pic>
      <p:pic>
        <p:nvPicPr>
          <p:cNvPr id="4" name="Image 2" descr="//img.tukuppt.com/aippt_uploads/55004950/24/10/18/67123291431ef.png!/fwfh2/960x9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0" y="4377267"/>
            <a:ext cx="9194800" cy="766233"/>
          </a:xfrm>
          <a:prstGeom prst="rect">
            <a:avLst/>
          </a:prstGeom>
        </p:spPr>
      </p:pic>
      <p:pic>
        <p:nvPicPr>
          <p:cNvPr id="5" name="Image 3" descr="//img.tukuppt.com/aippt_uploads/55004950/24/10/18/6712329141ebf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759301"/>
            <a:ext cx="7467600" cy="3624898"/>
          </a:xfrm>
          <a:prstGeom prst="rect">
            <a:avLst/>
          </a:prstGeom>
        </p:spPr>
      </p:pic>
      <p:pic>
        <p:nvPicPr>
          <p:cNvPr id="6" name="Image 4" descr="//img.tukuppt.com/aippt_uploads/55004950/24/10/18/6712329156fe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6850" y="3367215"/>
            <a:ext cx="1631950" cy="1266168"/>
          </a:xfrm>
          <a:prstGeom prst="rect">
            <a:avLst/>
          </a:prstGeom>
        </p:spPr>
      </p:pic>
      <p:pic>
        <p:nvPicPr>
          <p:cNvPr id="7" name="Image 5" descr="//img.tukuppt.com/aippt_uploads/55004950/24/10/18/671232914424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6800" y="0"/>
            <a:ext cx="2997200" cy="1454891"/>
          </a:xfrm>
          <a:prstGeom prst="rect">
            <a:avLst/>
          </a:prstGeom>
        </p:spPr>
      </p:pic>
      <p:pic>
        <p:nvPicPr>
          <p:cNvPr id="8" name="Image 6" descr="//img.tukuppt.com/aippt_uploads/55004950/24/10/18/67123291518f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519" y="3597609"/>
            <a:ext cx="1712912" cy="1803066"/>
          </a:xfrm>
          <a:prstGeom prst="rect">
            <a:avLst/>
          </a:prstGeom>
        </p:spPr>
      </p:pic>
      <p:sp>
        <p:nvSpPr>
          <p:cNvPr id="13" name="Text 2"/>
          <p:cNvSpPr txBox="1"/>
          <p:nvPr/>
        </p:nvSpPr>
        <p:spPr>
          <a:xfrm>
            <a:off x="2138363" y="1845917"/>
            <a:ext cx="4867275" cy="7214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4688" dirty="0" smtClean="0">
                <a:solidFill>
                  <a:srgbClr val="2D7A8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aShanZheng-Regular"/>
              </a:rPr>
              <a:t>感谢</a:t>
            </a:r>
            <a:r>
              <a:rPr lang="zh-CN" altLang="en-US" sz="4688" dirty="0">
                <a:solidFill>
                  <a:srgbClr val="2D7A8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aShanZheng-Regular"/>
              </a:rPr>
              <a:t>您的观看</a:t>
            </a:r>
            <a:endParaRPr lang="en-US" sz="4688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6" name="Image 10" descr="//img.tukuppt.com/aippt_uploads/55004950/24/10/18/671232915a537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9691" y="2696904"/>
            <a:ext cx="1447800" cy="900705"/>
          </a:xfrm>
          <a:prstGeom prst="rect">
            <a:avLst/>
          </a:prstGeom>
        </p:spPr>
      </p:pic>
      <p:pic>
        <p:nvPicPr>
          <p:cNvPr id="17" name="Image 11" descr="//img.tukuppt.com/aippt_uploads/55004950/24/10/18/671232915a537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865709" y="2696904"/>
            <a:ext cx="1447800" cy="900705"/>
          </a:xfrm>
          <a:prstGeom prst="rect">
            <a:avLst/>
          </a:prstGeom>
        </p:spPr>
      </p:pic>
      <p:pic>
        <p:nvPicPr>
          <p:cNvPr id="18" name="Image 12" descr="//img.tukuppt.com/aippt_uploads/55004950/24/10/18/671232915a88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5437" y="1989444"/>
            <a:ext cx="420687" cy="434362"/>
          </a:xfrm>
          <a:prstGeom prst="rect">
            <a:avLst/>
          </a:prstGeom>
        </p:spPr>
      </p:pic>
      <p:pic>
        <p:nvPicPr>
          <p:cNvPr id="19" name="Image 13" descr="//static3.tukuppt.com/design/material/001/409/668bc23abe2b0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6275" y="1454891"/>
            <a:ext cx="336550" cy="367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75343" y="2054142"/>
            <a:ext cx="1797808" cy="1111244"/>
          </a:xfrm>
          <a:custGeom>
            <a:avLst/>
            <a:gdLst/>
            <a:ahLst/>
            <a:cxnLst/>
            <a:rect l="l" t="t" r="r" b="b"/>
            <a:pathLst>
              <a:path w="1797808" h="1111244">
                <a:moveTo>
                  <a:pt x="449452" y="0"/>
                </a:moveTo>
                <a:lnTo>
                  <a:pt x="1797808" y="0"/>
                </a:lnTo>
                <a:lnTo>
                  <a:pt x="1348356" y="1111244"/>
                </a:lnTo>
                <a:lnTo>
                  <a:pt x="0" y="1111244"/>
                </a:lnTo>
                <a:lnTo>
                  <a:pt x="449452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3" name="Text 1"/>
          <p:cNvSpPr txBox="1"/>
          <p:nvPr/>
        </p:nvSpPr>
        <p:spPr>
          <a:xfrm>
            <a:off x="809828" y="2108515"/>
            <a:ext cx="2128838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zh-CN" altLang="en-US" sz="3915" b="1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目录</a:t>
            </a:r>
            <a:endParaRPr lang="en-US" sz="3915" dirty="0"/>
          </a:p>
        </p:txBody>
      </p:sp>
      <p:sp>
        <p:nvSpPr>
          <p:cNvPr id="4" name="Shape 2"/>
          <p:cNvSpPr/>
          <p:nvPr/>
        </p:nvSpPr>
        <p:spPr>
          <a:xfrm flipH="1">
            <a:off x="1002566" y="2058905"/>
            <a:ext cx="1752887" cy="1083477"/>
          </a:xfrm>
          <a:custGeom>
            <a:avLst/>
            <a:gdLst/>
            <a:ahLst/>
            <a:cxnLst/>
            <a:rect l="l" t="t" r="r" b="b"/>
            <a:pathLst>
              <a:path w="1752887" h="1083477">
                <a:moveTo>
                  <a:pt x="438222" y="0"/>
                </a:moveTo>
                <a:lnTo>
                  <a:pt x="1752887" y="0"/>
                </a:lnTo>
                <a:lnTo>
                  <a:pt x="1314665" y="1083477"/>
                </a:lnTo>
                <a:lnTo>
                  <a:pt x="0" y="1083477"/>
                </a:lnTo>
                <a:lnTo>
                  <a:pt x="438222" y="0"/>
                </a:lnTo>
                <a:close/>
              </a:path>
            </a:pathLst>
          </a:custGeom>
          <a:noFill/>
          <a:ln w="47625">
            <a:solidFill>
              <a:srgbClr val="D49D63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1247978" y="2406171"/>
            <a:ext cx="1252538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" altLang="en-US" sz="1800" b="1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Contents</a:t>
            </a:r>
            <a:endParaRPr lang="en-US" sz="3915" dirty="0"/>
          </a:p>
        </p:txBody>
      </p:sp>
      <p:sp>
        <p:nvSpPr>
          <p:cNvPr id="6" name="Shape 4"/>
          <p:cNvSpPr/>
          <p:nvPr/>
        </p:nvSpPr>
        <p:spPr>
          <a:xfrm>
            <a:off x="1434701" y="901217"/>
            <a:ext cx="904255" cy="1152926"/>
          </a:xfrm>
          <a:custGeom>
            <a:avLst/>
            <a:gdLst/>
            <a:ahLst/>
            <a:cxnLst/>
            <a:rect l="l" t="t" r="r" b="b"/>
            <a:pathLst>
              <a:path w="904255" h="1152926">
                <a:moveTo>
                  <a:pt x="452128" y="0"/>
                </a:moveTo>
                <a:lnTo>
                  <a:pt x="0" y="1152926"/>
                </a:lnTo>
                <a:lnTo>
                  <a:pt x="904255" y="1152926"/>
                </a:lnTo>
                <a:lnTo>
                  <a:pt x="452128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7" name="Shape 5"/>
          <p:cNvSpPr/>
          <p:nvPr/>
        </p:nvSpPr>
        <p:spPr>
          <a:xfrm flipV="1">
            <a:off x="1434701" y="3146875"/>
            <a:ext cx="859334" cy="1095651"/>
          </a:xfrm>
          <a:custGeom>
            <a:avLst/>
            <a:gdLst/>
            <a:ahLst/>
            <a:cxnLst/>
            <a:rect l="l" t="t" r="r" b="b"/>
            <a:pathLst>
              <a:path w="859334" h="1095651">
                <a:moveTo>
                  <a:pt x="429667" y="0"/>
                </a:moveTo>
                <a:lnTo>
                  <a:pt x="0" y="1095651"/>
                </a:lnTo>
                <a:lnTo>
                  <a:pt x="859334" y="1095651"/>
                </a:lnTo>
                <a:lnTo>
                  <a:pt x="429667" y="0"/>
                </a:lnTo>
                <a:close/>
              </a:path>
            </a:pathLst>
          </a:custGeom>
          <a:noFill/>
          <a:ln w="47625">
            <a:solidFill>
              <a:srgbClr val="D49D63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4239975" y="1134907"/>
            <a:ext cx="3764830" cy="331411"/>
          </a:xfrm>
          <a:custGeom>
            <a:avLst/>
            <a:gdLst/>
            <a:ahLst/>
            <a:cxnLst/>
            <a:rect l="l" t="t" r="r" b="b"/>
            <a:pathLst>
              <a:path w="3764830" h="331411">
                <a:moveTo>
                  <a:pt x="0" y="0"/>
                </a:moveTo>
                <a:lnTo>
                  <a:pt x="3764830" y="0"/>
                </a:lnTo>
                <a:lnTo>
                  <a:pt x="3764830" y="331411"/>
                </a:lnTo>
                <a:lnTo>
                  <a:pt x="0" y="331411"/>
                </a:lnTo>
                <a:close/>
              </a:path>
            </a:pathLst>
          </a:custGeom>
          <a:noFill/>
          <a:ln w="23813">
            <a:solidFill>
              <a:srgbClr val="D49D63">
                <a:alpha val="50000"/>
              </a:srgbClr>
            </a:solidFill>
            <a:prstDash val="dash"/>
          </a:ln>
        </p:spPr>
      </p:sp>
      <p:sp>
        <p:nvSpPr>
          <p:cNvPr id="9" name="Shape 7"/>
          <p:cNvSpPr/>
          <p:nvPr/>
        </p:nvSpPr>
        <p:spPr>
          <a:xfrm>
            <a:off x="3790238" y="972516"/>
            <a:ext cx="656194" cy="656194"/>
          </a:xfrm>
          <a:custGeom>
            <a:avLst/>
            <a:gdLst/>
            <a:ahLst/>
            <a:cxnLst/>
            <a:rect l="l" t="t" r="r" b="b"/>
            <a:pathLst>
              <a:path w="656194" h="656194">
                <a:moveTo>
                  <a:pt x="328097" y="0"/>
                </a:moveTo>
                <a:lnTo>
                  <a:pt x="0" y="328097"/>
                </a:lnTo>
                <a:lnTo>
                  <a:pt x="328097" y="656194"/>
                </a:lnTo>
                <a:lnTo>
                  <a:pt x="656194" y="328097"/>
                </a:lnTo>
                <a:lnTo>
                  <a:pt x="328097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10" name="Text 8"/>
          <p:cNvSpPr txBox="1"/>
          <p:nvPr/>
        </p:nvSpPr>
        <p:spPr>
          <a:xfrm>
            <a:off x="3915929" y="1162500"/>
            <a:ext cx="404813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SourceHanSansSC-Bold"/>
                <a:ea typeface="SourceHanSansSC-Bold"/>
                <a:cs typeface="SourceHanSansSC-Bold"/>
              </a:rPr>
              <a:t>01</a:t>
            </a:r>
            <a:endParaRPr lang="en-US" sz="1800" dirty="0"/>
          </a:p>
        </p:txBody>
      </p:sp>
      <p:sp>
        <p:nvSpPr>
          <p:cNvPr id="11" name="Text 9"/>
          <p:cNvSpPr txBox="1"/>
          <p:nvPr/>
        </p:nvSpPr>
        <p:spPr>
          <a:xfrm>
            <a:off x="4572368" y="1146725"/>
            <a:ext cx="335756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雨花石概述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4239975" y="2003388"/>
            <a:ext cx="3764830" cy="331411"/>
          </a:xfrm>
          <a:custGeom>
            <a:avLst/>
            <a:gdLst/>
            <a:ahLst/>
            <a:cxnLst/>
            <a:rect l="l" t="t" r="r" b="b"/>
            <a:pathLst>
              <a:path w="3764830" h="331411">
                <a:moveTo>
                  <a:pt x="0" y="0"/>
                </a:moveTo>
                <a:lnTo>
                  <a:pt x="3764830" y="0"/>
                </a:lnTo>
                <a:lnTo>
                  <a:pt x="3764830" y="331411"/>
                </a:lnTo>
                <a:lnTo>
                  <a:pt x="0" y="331411"/>
                </a:lnTo>
                <a:close/>
              </a:path>
            </a:pathLst>
          </a:custGeom>
          <a:noFill/>
          <a:ln w="23813">
            <a:solidFill>
              <a:srgbClr val="D49D63">
                <a:alpha val="50000"/>
              </a:srgbClr>
            </a:solidFill>
            <a:prstDash val="dash"/>
          </a:ln>
        </p:spPr>
      </p:sp>
      <p:sp>
        <p:nvSpPr>
          <p:cNvPr id="13" name="Shape 11"/>
          <p:cNvSpPr/>
          <p:nvPr/>
        </p:nvSpPr>
        <p:spPr>
          <a:xfrm>
            <a:off x="3790238" y="1840996"/>
            <a:ext cx="656194" cy="656194"/>
          </a:xfrm>
          <a:custGeom>
            <a:avLst/>
            <a:gdLst/>
            <a:ahLst/>
            <a:cxnLst/>
            <a:rect l="l" t="t" r="r" b="b"/>
            <a:pathLst>
              <a:path w="656194" h="656194">
                <a:moveTo>
                  <a:pt x="328097" y="0"/>
                </a:moveTo>
                <a:lnTo>
                  <a:pt x="0" y="328097"/>
                </a:lnTo>
                <a:lnTo>
                  <a:pt x="328097" y="656194"/>
                </a:lnTo>
                <a:lnTo>
                  <a:pt x="656194" y="328097"/>
                </a:lnTo>
                <a:lnTo>
                  <a:pt x="328097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14" name="Text 12"/>
          <p:cNvSpPr txBox="1"/>
          <p:nvPr/>
        </p:nvSpPr>
        <p:spPr>
          <a:xfrm>
            <a:off x="3915929" y="2030981"/>
            <a:ext cx="404813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SourceHanSansSC-Bold"/>
                <a:ea typeface="SourceHanSansSC-Bold"/>
                <a:cs typeface="SourceHanSansSC-Bold"/>
              </a:rPr>
              <a:t>02</a:t>
            </a:r>
            <a:endParaRPr lang="en-US" sz="1800" dirty="0"/>
          </a:p>
        </p:txBody>
      </p:sp>
      <p:sp>
        <p:nvSpPr>
          <p:cNvPr id="15" name="Text 13"/>
          <p:cNvSpPr txBox="1"/>
          <p:nvPr/>
        </p:nvSpPr>
        <p:spPr>
          <a:xfrm>
            <a:off x="4572368" y="2015205"/>
            <a:ext cx="335756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雨花石的历史溯源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4239975" y="2866219"/>
            <a:ext cx="3764830" cy="331411"/>
          </a:xfrm>
          <a:custGeom>
            <a:avLst/>
            <a:gdLst/>
            <a:ahLst/>
            <a:cxnLst/>
            <a:rect l="l" t="t" r="r" b="b"/>
            <a:pathLst>
              <a:path w="3764830" h="331411">
                <a:moveTo>
                  <a:pt x="0" y="0"/>
                </a:moveTo>
                <a:lnTo>
                  <a:pt x="3764830" y="0"/>
                </a:lnTo>
                <a:lnTo>
                  <a:pt x="3764830" y="331411"/>
                </a:lnTo>
                <a:lnTo>
                  <a:pt x="0" y="331411"/>
                </a:lnTo>
                <a:close/>
              </a:path>
            </a:pathLst>
          </a:custGeom>
          <a:noFill/>
          <a:ln w="23813">
            <a:solidFill>
              <a:srgbClr val="D49D63">
                <a:alpha val="50000"/>
              </a:srgbClr>
            </a:solidFill>
            <a:prstDash val="dash"/>
          </a:ln>
        </p:spPr>
      </p:sp>
      <p:sp>
        <p:nvSpPr>
          <p:cNvPr id="17" name="Shape 15"/>
          <p:cNvSpPr/>
          <p:nvPr/>
        </p:nvSpPr>
        <p:spPr>
          <a:xfrm>
            <a:off x="3790238" y="2703827"/>
            <a:ext cx="656194" cy="656194"/>
          </a:xfrm>
          <a:custGeom>
            <a:avLst/>
            <a:gdLst/>
            <a:ahLst/>
            <a:cxnLst/>
            <a:rect l="l" t="t" r="r" b="b"/>
            <a:pathLst>
              <a:path w="656194" h="656194">
                <a:moveTo>
                  <a:pt x="328097" y="0"/>
                </a:moveTo>
                <a:lnTo>
                  <a:pt x="0" y="328097"/>
                </a:lnTo>
                <a:lnTo>
                  <a:pt x="328097" y="656194"/>
                </a:lnTo>
                <a:lnTo>
                  <a:pt x="656194" y="328097"/>
                </a:lnTo>
                <a:lnTo>
                  <a:pt x="328097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18" name="Text 16"/>
          <p:cNvSpPr txBox="1"/>
          <p:nvPr/>
        </p:nvSpPr>
        <p:spPr>
          <a:xfrm>
            <a:off x="3915929" y="2893812"/>
            <a:ext cx="404813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SourceHanSansSC-Bold"/>
                <a:ea typeface="SourceHanSansSC-Bold"/>
                <a:cs typeface="SourceHanSansSC-Bold"/>
              </a:rPr>
              <a:t>03</a:t>
            </a:r>
            <a:endParaRPr lang="en-US" sz="1800" dirty="0"/>
          </a:p>
        </p:txBody>
      </p:sp>
      <p:sp>
        <p:nvSpPr>
          <p:cNvPr id="19" name="Text 17"/>
          <p:cNvSpPr txBox="1"/>
          <p:nvPr/>
        </p:nvSpPr>
        <p:spPr>
          <a:xfrm>
            <a:off x="4572368" y="2878035"/>
            <a:ext cx="335756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雨花石文化的发展历程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4239975" y="3724807"/>
            <a:ext cx="3764830" cy="331411"/>
          </a:xfrm>
          <a:custGeom>
            <a:avLst/>
            <a:gdLst/>
            <a:ahLst/>
            <a:cxnLst/>
            <a:rect l="l" t="t" r="r" b="b"/>
            <a:pathLst>
              <a:path w="3764830" h="331411">
                <a:moveTo>
                  <a:pt x="0" y="0"/>
                </a:moveTo>
                <a:lnTo>
                  <a:pt x="3764830" y="0"/>
                </a:lnTo>
                <a:lnTo>
                  <a:pt x="3764830" y="331411"/>
                </a:lnTo>
                <a:lnTo>
                  <a:pt x="0" y="331411"/>
                </a:lnTo>
                <a:close/>
              </a:path>
            </a:pathLst>
          </a:custGeom>
          <a:noFill/>
          <a:ln w="23813">
            <a:solidFill>
              <a:srgbClr val="D49D63">
                <a:alpha val="50000"/>
              </a:srgbClr>
            </a:solidFill>
            <a:prstDash val="dash"/>
          </a:ln>
        </p:spPr>
      </p:sp>
      <p:sp>
        <p:nvSpPr>
          <p:cNvPr id="21" name="Shape 19"/>
          <p:cNvSpPr/>
          <p:nvPr/>
        </p:nvSpPr>
        <p:spPr>
          <a:xfrm>
            <a:off x="3790238" y="3562415"/>
            <a:ext cx="656194" cy="656194"/>
          </a:xfrm>
          <a:custGeom>
            <a:avLst/>
            <a:gdLst/>
            <a:ahLst/>
            <a:cxnLst/>
            <a:rect l="l" t="t" r="r" b="b"/>
            <a:pathLst>
              <a:path w="656194" h="656194">
                <a:moveTo>
                  <a:pt x="328097" y="0"/>
                </a:moveTo>
                <a:lnTo>
                  <a:pt x="0" y="328097"/>
                </a:lnTo>
                <a:lnTo>
                  <a:pt x="328097" y="656194"/>
                </a:lnTo>
                <a:lnTo>
                  <a:pt x="656194" y="328097"/>
                </a:lnTo>
                <a:lnTo>
                  <a:pt x="328097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22" name="Text 20"/>
          <p:cNvSpPr txBox="1"/>
          <p:nvPr/>
        </p:nvSpPr>
        <p:spPr>
          <a:xfrm>
            <a:off x="3915929" y="3752400"/>
            <a:ext cx="404813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SourceHanSansSC-Bold"/>
                <a:ea typeface="SourceHanSansSC-Bold"/>
                <a:cs typeface="SourceHanSansSC-Bold"/>
              </a:rPr>
              <a:t>04</a:t>
            </a:r>
            <a:endParaRPr lang="en-US" sz="1800" dirty="0"/>
          </a:p>
        </p:txBody>
      </p:sp>
      <p:sp>
        <p:nvSpPr>
          <p:cNvPr id="23" name="Text 21"/>
          <p:cNvSpPr txBox="1"/>
          <p:nvPr/>
        </p:nvSpPr>
        <p:spPr>
          <a:xfrm>
            <a:off x="4572368" y="3736623"/>
            <a:ext cx="335756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雨花石史走进新时代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uploads/55004950/24/10/18/67123291456c8.png!/fwfh2/960x9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3050" cy="5154216"/>
          </a:xfrm>
          <a:prstGeom prst="rect">
            <a:avLst/>
          </a:prstGeom>
        </p:spPr>
      </p:pic>
      <p:pic>
        <p:nvPicPr>
          <p:cNvPr id="3" name="Image 1" descr="//img.tukuppt.com/aippt_uploads/55004950/24/10/18/67123291431ef.png!/fwfh2/960x9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391686"/>
            <a:ext cx="9163050" cy="762529"/>
          </a:xfrm>
          <a:prstGeom prst="rect">
            <a:avLst/>
          </a:prstGeom>
        </p:spPr>
      </p:pic>
      <p:pic>
        <p:nvPicPr>
          <p:cNvPr id="4" name="Image 2" descr="//img.tukuppt.com/aippt_uploads/55004950/24/10/18/671232915013a.png!/fwfh2/960x9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750" y="2705100"/>
            <a:ext cx="9131300" cy="2130637"/>
          </a:xfrm>
          <a:prstGeom prst="rect">
            <a:avLst/>
          </a:prstGeom>
        </p:spPr>
      </p:pic>
      <p:pic>
        <p:nvPicPr>
          <p:cNvPr id="5" name="Image 3" descr="//img.tukuppt.com/aippt_uploads/55004950/24/10/18/67123291518f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119938" y="3190708"/>
            <a:ext cx="2024062" cy="2130592"/>
          </a:xfrm>
          <a:prstGeom prst="rect">
            <a:avLst/>
          </a:prstGeom>
        </p:spPr>
      </p:pic>
      <p:pic>
        <p:nvPicPr>
          <p:cNvPr id="6" name="Image 4" descr="//img.tukuppt.com/aippt_uploads/55004950/24/10/18/671232914424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0"/>
            <a:ext cx="3054350" cy="1482632"/>
          </a:xfrm>
          <a:prstGeom prst="rect">
            <a:avLst/>
          </a:prstGeom>
        </p:spPr>
      </p:pic>
      <p:pic>
        <p:nvPicPr>
          <p:cNvPr id="8" name="Image 5" descr="//img.tukuppt.com/aippt_uploads/55004950/24/10/18/6712329156fe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5462" y="659344"/>
            <a:ext cx="1301750" cy="1009978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19450" y="741316"/>
            <a:ext cx="2724150" cy="1034329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4605029" y="1108508"/>
            <a:ext cx="652028" cy="29994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325" dirty="0">
                <a:solidFill>
                  <a:srgbClr val="FFFFFF"/>
                </a:solidFill>
                <a:latin typeface="tsangerzhoukezhengdabangshu"/>
                <a:ea typeface="tsangerzhoukezhengdabangshu"/>
                <a:cs typeface="tsangerzhoukezhengdabangshu"/>
              </a:rPr>
              <a:t>01</a:t>
            </a:r>
            <a:endParaRPr lang="en-US" sz="2325" dirty="0"/>
          </a:p>
        </p:txBody>
      </p:sp>
      <p:sp>
        <p:nvSpPr>
          <p:cNvPr id="11" name="Text 2"/>
          <p:cNvSpPr txBox="1"/>
          <p:nvPr/>
        </p:nvSpPr>
        <p:spPr>
          <a:xfrm>
            <a:off x="1637255" y="2121958"/>
            <a:ext cx="5691188" cy="7423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zh-CN" altLang="en-US" sz="5025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aShanZheng-Regular"/>
              </a:rPr>
              <a:t>雨花石概述</a:t>
            </a:r>
            <a:endParaRPr lang="en-US" sz="5025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2" name="Image 7" descr="//img.tukuppt.com/aippt_uploads/55004950/24/10/18/671232915a53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0850" y="2193398"/>
            <a:ext cx="1746250" cy="1086377"/>
          </a:xfrm>
          <a:prstGeom prst="rect">
            <a:avLst/>
          </a:prstGeom>
        </p:spPr>
      </p:pic>
      <p:pic>
        <p:nvPicPr>
          <p:cNvPr id="13" name="Image 8" descr="//img.tukuppt.com/aippt_uploads/55004950/24/10/18/671232915a53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15950" y="2257162"/>
            <a:ext cx="1746250" cy="1086377"/>
          </a:xfrm>
          <a:prstGeom prst="rect">
            <a:avLst/>
          </a:prstGeom>
        </p:spPr>
      </p:pic>
      <p:pic>
        <p:nvPicPr>
          <p:cNvPr id="15" name="Image 9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64000" y="4042319"/>
            <a:ext cx="1035050" cy="143501"/>
          </a:xfrm>
          <a:prstGeom prst="rect">
            <a:avLst/>
          </a:prstGeom>
        </p:spPr>
      </p:pic>
      <p:pic>
        <p:nvPicPr>
          <p:cNvPr id="16" name="Image 10" descr="//img.tukuppt.com/aippt_uploads/55004950/24/10/18/671232915a880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287" y="3343538"/>
            <a:ext cx="712788" cy="735957"/>
          </a:xfrm>
          <a:prstGeom prst="rect">
            <a:avLst/>
          </a:prstGeom>
        </p:spPr>
      </p:pic>
      <p:sp>
        <p:nvSpPr>
          <p:cNvPr id="17" name="Text 4"/>
          <p:cNvSpPr txBox="1"/>
          <p:nvPr/>
        </p:nvSpPr>
        <p:spPr>
          <a:xfrm>
            <a:off x="3905993" y="1108508"/>
            <a:ext cx="796446" cy="29994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" altLang="en-US" sz="2325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PART</a:t>
            </a:r>
            <a:endParaRPr lang="en-US" sz="23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5115" y="283269"/>
            <a:ext cx="746418" cy="244282"/>
          </a:xfrm>
          <a:custGeom>
            <a:avLst/>
            <a:gdLst/>
            <a:ahLst/>
            <a:cxnLst/>
            <a:rect l="l" t="t" r="r" b="b"/>
            <a:pathLst>
              <a:path w="746418" h="244282">
                <a:moveTo>
                  <a:pt x="186605" y="0"/>
                </a:moveTo>
                <a:lnTo>
                  <a:pt x="746418" y="0"/>
                </a:lnTo>
                <a:lnTo>
                  <a:pt x="559814" y="244282"/>
                </a:lnTo>
                <a:lnTo>
                  <a:pt x="0" y="244282"/>
                </a:lnTo>
                <a:lnTo>
                  <a:pt x="186605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3" name="Shape 1"/>
          <p:cNvSpPr/>
          <p:nvPr/>
        </p:nvSpPr>
        <p:spPr>
          <a:xfrm>
            <a:off x="450011" y="218867"/>
            <a:ext cx="569992" cy="186543"/>
          </a:xfrm>
          <a:custGeom>
            <a:avLst/>
            <a:gdLst/>
            <a:ahLst/>
            <a:cxnLst/>
            <a:rect l="l" t="t" r="r" b="b"/>
            <a:pathLst>
              <a:path w="569992" h="186543">
                <a:moveTo>
                  <a:pt x="142498" y="0"/>
                </a:moveTo>
                <a:lnTo>
                  <a:pt x="569992" y="0"/>
                </a:lnTo>
                <a:lnTo>
                  <a:pt x="427494" y="186543"/>
                </a:lnTo>
                <a:lnTo>
                  <a:pt x="0" y="186543"/>
                </a:lnTo>
                <a:lnTo>
                  <a:pt x="142498" y="0"/>
                </a:lnTo>
                <a:close/>
              </a:path>
            </a:pathLst>
          </a:custGeom>
          <a:solidFill>
            <a:srgbClr val="D49D63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4" name="Text 2"/>
          <p:cNvSpPr txBox="1"/>
          <p:nvPr/>
        </p:nvSpPr>
        <p:spPr>
          <a:xfrm>
            <a:off x="1495139" y="187576"/>
            <a:ext cx="7400925" cy="3545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雨花石的形成</a:t>
            </a:r>
            <a:endParaRPr 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Shape 3"/>
          <p:cNvSpPr/>
          <p:nvPr/>
        </p:nvSpPr>
        <p:spPr>
          <a:xfrm>
            <a:off x="368391" y="2840600"/>
            <a:ext cx="7951457" cy="2007033"/>
          </a:xfrm>
          <a:custGeom>
            <a:avLst/>
            <a:gdLst/>
            <a:ahLst/>
            <a:cxnLst/>
            <a:rect l="l" t="t" r="r" b="b"/>
            <a:pathLst>
              <a:path w="7608412" h="2007033">
                <a:moveTo>
                  <a:pt x="0" y="0"/>
                </a:moveTo>
                <a:lnTo>
                  <a:pt x="7608412" y="0"/>
                </a:lnTo>
                <a:lnTo>
                  <a:pt x="7608412" y="2007033"/>
                </a:lnTo>
                <a:lnTo>
                  <a:pt x="0" y="2007033"/>
                </a:lnTo>
                <a:close/>
              </a:path>
            </a:pathLst>
          </a:custGeom>
          <a:solidFill>
            <a:srgbClr val="E6E6E6">
              <a:alpha val="22000"/>
            </a:srgbClr>
          </a:solidFill>
          <a:ln/>
        </p:spPr>
      </p:sp>
      <p:sp>
        <p:nvSpPr>
          <p:cNvPr id="7" name="Text 4"/>
          <p:cNvSpPr txBox="1"/>
          <p:nvPr/>
        </p:nvSpPr>
        <p:spPr>
          <a:xfrm>
            <a:off x="565115" y="2983346"/>
            <a:ext cx="4729163" cy="2954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地质变迁与长江形成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 5"/>
          <p:cNvSpPr txBox="1"/>
          <p:nvPr/>
        </p:nvSpPr>
        <p:spPr>
          <a:xfrm>
            <a:off x="565115" y="3463147"/>
            <a:ext cx="7024688" cy="11818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  距</a:t>
            </a:r>
            <a:r>
              <a:rPr lang="zh-CN" altLang="en-US" sz="1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今300万年前，喜马拉雅山脉强烈隆起，长江流域的西部进一步抬升。唐古拉山备拉丹冬雪岭冰川因日照、风化、水流融化作用而形成冰融水，从涓涓细流逐渐汇成汹涌波涛，冲出青藏高原，切开巫山绝壁，东西古长江相互贯通。长江一路奔腾，冲击着悬崖峭壁和崎岖乱石，历经6300公里向东海奔来。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30" r="1995" b="62478"/>
          <a:stretch/>
        </p:blipFill>
        <p:spPr>
          <a:xfrm>
            <a:off x="297070" y="599663"/>
            <a:ext cx="8261768" cy="1747252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7684999" y="2321758"/>
            <a:ext cx="1399468" cy="1426731"/>
          </a:xfrm>
          <a:custGeom>
            <a:avLst/>
            <a:gdLst/>
            <a:ahLst/>
            <a:cxnLst/>
            <a:rect l="l" t="t" r="r" b="b"/>
            <a:pathLst>
              <a:path w="1399468" h="1426731">
                <a:moveTo>
                  <a:pt x="699734" y="0"/>
                </a:moveTo>
                <a:cubicBezTo>
                  <a:pt x="1085928" y="0"/>
                  <a:pt x="1399468" y="319648"/>
                  <a:pt x="1399468" y="713365"/>
                </a:cubicBezTo>
                <a:cubicBezTo>
                  <a:pt x="1399468" y="1107082"/>
                  <a:pt x="1085928" y="1426731"/>
                  <a:pt x="699734" y="1426731"/>
                </a:cubicBezTo>
                <a:cubicBezTo>
                  <a:pt x="313540" y="1426731"/>
                  <a:pt x="0" y="1107082"/>
                  <a:pt x="0" y="713365"/>
                </a:cubicBezTo>
                <a:cubicBezTo>
                  <a:pt x="0" y="319648"/>
                  <a:pt x="313540" y="0"/>
                  <a:pt x="699734" y="0"/>
                </a:cubicBezTo>
                <a:close/>
              </a:path>
            </a:pathLst>
          </a:custGeom>
          <a:gradFill>
            <a:gsLst>
              <a:gs pos="0">
                <a:srgbClr val="D49D63">
                  <a:alpha val="100000"/>
                </a:srgbClr>
              </a:gs>
              <a:gs pos="100000">
                <a:srgbClr val="D49D63">
                  <a:alpha val="100000"/>
                </a:srgbClr>
              </a:gs>
            </a:gsLst>
            <a:lin ang="0" scaled="1"/>
          </a:gradFill>
          <a:ln w="28575">
            <a:solidFill>
              <a:srgbClr val="FFFFFF"/>
            </a:solidFill>
            <a:prstDash val="solid"/>
          </a:ln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0483" y="2688837"/>
            <a:ext cx="647565" cy="647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15" y="1977276"/>
            <a:ext cx="2416224" cy="1359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uploads/55004950/24/10/18/67123291456c8.png!/fwfh2/960x9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3050" cy="5154216"/>
          </a:xfrm>
          <a:prstGeom prst="rect">
            <a:avLst/>
          </a:prstGeom>
        </p:spPr>
      </p:pic>
      <p:pic>
        <p:nvPicPr>
          <p:cNvPr id="3" name="Image 1" descr="//img.tukuppt.com/aippt_uploads/55004950/24/10/18/67123291431ef.png!/fwfh2/960x9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391686"/>
            <a:ext cx="9163050" cy="762529"/>
          </a:xfrm>
          <a:prstGeom prst="rect">
            <a:avLst/>
          </a:prstGeom>
        </p:spPr>
      </p:pic>
      <p:pic>
        <p:nvPicPr>
          <p:cNvPr id="4" name="Image 2" descr="//img.tukuppt.com/aippt_uploads/55004950/24/10/18/671232915013a.png!/fwfh2/960x9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750" y="2705100"/>
            <a:ext cx="9131300" cy="2130637"/>
          </a:xfrm>
          <a:prstGeom prst="rect">
            <a:avLst/>
          </a:prstGeom>
        </p:spPr>
      </p:pic>
      <p:pic>
        <p:nvPicPr>
          <p:cNvPr id="5" name="Image 3" descr="//img.tukuppt.com/aippt_uploads/55004950/24/10/18/67123291518f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119938" y="3190708"/>
            <a:ext cx="2024062" cy="2130592"/>
          </a:xfrm>
          <a:prstGeom prst="rect">
            <a:avLst/>
          </a:prstGeom>
        </p:spPr>
      </p:pic>
      <p:pic>
        <p:nvPicPr>
          <p:cNvPr id="6" name="Image 4" descr="//img.tukuppt.com/aippt_uploads/55004950/24/10/18/671232914424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0"/>
            <a:ext cx="3054350" cy="1482632"/>
          </a:xfrm>
          <a:prstGeom prst="rect">
            <a:avLst/>
          </a:prstGeom>
        </p:spPr>
      </p:pic>
      <p:pic>
        <p:nvPicPr>
          <p:cNvPr id="8" name="Image 5" descr="//img.tukuppt.com/aippt_uploads/55004950/24/10/18/6712329156fe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5462" y="659344"/>
            <a:ext cx="1301750" cy="1009978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19450" y="741316"/>
            <a:ext cx="2724150" cy="1034329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4605029" y="1108508"/>
            <a:ext cx="652028" cy="29994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325" dirty="0">
                <a:solidFill>
                  <a:srgbClr val="FFFFFF"/>
                </a:solidFill>
                <a:latin typeface="tsangerzhoukezhengdabangshu"/>
                <a:ea typeface="tsangerzhoukezhengdabangshu"/>
                <a:cs typeface="tsangerzhoukezhengdabangshu"/>
              </a:rPr>
              <a:t>02</a:t>
            </a:r>
            <a:endParaRPr lang="en-US" sz="2325" dirty="0"/>
          </a:p>
        </p:txBody>
      </p:sp>
      <p:sp>
        <p:nvSpPr>
          <p:cNvPr id="11" name="Text 2"/>
          <p:cNvSpPr txBox="1"/>
          <p:nvPr/>
        </p:nvSpPr>
        <p:spPr>
          <a:xfrm>
            <a:off x="1735931" y="2109940"/>
            <a:ext cx="5691188" cy="7423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zh-CN" altLang="en-US" sz="5025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aShanZheng-Regular"/>
              </a:rPr>
              <a:t>雨花石的历史溯源</a:t>
            </a:r>
            <a:endParaRPr lang="en-US" sz="5025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2" name="Image 7" descr="//img.tukuppt.com/aippt_uploads/55004950/24/10/18/671232915a53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0850" y="2193398"/>
            <a:ext cx="1746250" cy="1086377"/>
          </a:xfrm>
          <a:prstGeom prst="rect">
            <a:avLst/>
          </a:prstGeom>
        </p:spPr>
      </p:pic>
      <p:pic>
        <p:nvPicPr>
          <p:cNvPr id="13" name="Image 8" descr="//img.tukuppt.com/aippt_uploads/55004950/24/10/18/671232915a53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15950" y="2257162"/>
            <a:ext cx="1746250" cy="1086377"/>
          </a:xfrm>
          <a:prstGeom prst="rect">
            <a:avLst/>
          </a:prstGeom>
        </p:spPr>
      </p:pic>
      <p:pic>
        <p:nvPicPr>
          <p:cNvPr id="15" name="Image 9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64000" y="4042319"/>
            <a:ext cx="1035050" cy="143501"/>
          </a:xfrm>
          <a:prstGeom prst="rect">
            <a:avLst/>
          </a:prstGeom>
        </p:spPr>
      </p:pic>
      <p:pic>
        <p:nvPicPr>
          <p:cNvPr id="16" name="Image 10" descr="//img.tukuppt.com/aippt_uploads/55004950/24/10/18/671232915a880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287" y="3343538"/>
            <a:ext cx="712788" cy="735957"/>
          </a:xfrm>
          <a:prstGeom prst="rect">
            <a:avLst/>
          </a:prstGeom>
        </p:spPr>
      </p:pic>
      <p:sp>
        <p:nvSpPr>
          <p:cNvPr id="17" name="Text 4"/>
          <p:cNvSpPr txBox="1"/>
          <p:nvPr/>
        </p:nvSpPr>
        <p:spPr>
          <a:xfrm>
            <a:off x="3905993" y="1108508"/>
            <a:ext cx="796446" cy="29994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" altLang="en-US" sz="2325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PART</a:t>
            </a:r>
            <a:endParaRPr lang="en-US" sz="23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5115" y="283269"/>
            <a:ext cx="746418" cy="244282"/>
          </a:xfrm>
          <a:custGeom>
            <a:avLst/>
            <a:gdLst/>
            <a:ahLst/>
            <a:cxnLst/>
            <a:rect l="l" t="t" r="r" b="b"/>
            <a:pathLst>
              <a:path w="746418" h="244282">
                <a:moveTo>
                  <a:pt x="186605" y="0"/>
                </a:moveTo>
                <a:lnTo>
                  <a:pt x="746418" y="0"/>
                </a:lnTo>
                <a:lnTo>
                  <a:pt x="559814" y="244282"/>
                </a:lnTo>
                <a:lnTo>
                  <a:pt x="0" y="244282"/>
                </a:lnTo>
                <a:lnTo>
                  <a:pt x="186605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3" name="Shape 1"/>
          <p:cNvSpPr/>
          <p:nvPr/>
        </p:nvSpPr>
        <p:spPr>
          <a:xfrm>
            <a:off x="450011" y="218867"/>
            <a:ext cx="569992" cy="186543"/>
          </a:xfrm>
          <a:custGeom>
            <a:avLst/>
            <a:gdLst/>
            <a:ahLst/>
            <a:cxnLst/>
            <a:rect l="l" t="t" r="r" b="b"/>
            <a:pathLst>
              <a:path w="569992" h="186543">
                <a:moveTo>
                  <a:pt x="142498" y="0"/>
                </a:moveTo>
                <a:lnTo>
                  <a:pt x="569992" y="0"/>
                </a:lnTo>
                <a:lnTo>
                  <a:pt x="427494" y="186543"/>
                </a:lnTo>
                <a:lnTo>
                  <a:pt x="0" y="186543"/>
                </a:lnTo>
                <a:lnTo>
                  <a:pt x="142498" y="0"/>
                </a:lnTo>
                <a:close/>
              </a:path>
            </a:pathLst>
          </a:custGeom>
          <a:solidFill>
            <a:srgbClr val="D49D63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4" name="Text 2"/>
          <p:cNvSpPr txBox="1"/>
          <p:nvPr/>
        </p:nvSpPr>
        <p:spPr>
          <a:xfrm>
            <a:off x="1617758" y="205770"/>
            <a:ext cx="7400925" cy="3545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原始社会——走进人类生活圈</a:t>
            </a:r>
            <a:endParaRPr 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100000">
            <a:off x="4284452" y="1154101"/>
            <a:ext cx="3257214" cy="1544684"/>
          </a:xfrm>
          <a:prstGeom prst="rect">
            <a:avLst/>
          </a:prstGeom>
        </p:spPr>
      </p:pic>
      <p:sp>
        <p:nvSpPr>
          <p:cNvPr id="9" name="Text 6"/>
          <p:cNvSpPr txBox="1"/>
          <p:nvPr/>
        </p:nvSpPr>
        <p:spPr>
          <a:xfrm>
            <a:off x="371070" y="935120"/>
            <a:ext cx="3088332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考古发现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 7"/>
          <p:cNvSpPr txBox="1"/>
          <p:nvPr/>
        </p:nvSpPr>
        <p:spPr>
          <a:xfrm>
            <a:off x="318442" y="1421900"/>
            <a:ext cx="4108832" cy="12311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 据</a:t>
            </a:r>
            <a:r>
              <a:rPr lang="zh-CN" altLang="en-US" sz="1600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考古发现，雨花石进入人类视野可上溯到距今五、六千年前的新石器时期。1955 - 1958年，南京博物院对市中心鼓楼区北阴阳营文化遗址进行考古发掘，在出土文物中，从死者口中、陶罐里发现了76颗雨花石。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 8"/>
          <p:cNvSpPr txBox="1"/>
          <p:nvPr/>
        </p:nvSpPr>
        <p:spPr>
          <a:xfrm>
            <a:off x="318442" y="2811060"/>
            <a:ext cx="3088332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当时的用途与意义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9"/>
          <p:cNvSpPr txBox="1"/>
          <p:nvPr/>
        </p:nvSpPr>
        <p:spPr>
          <a:xfrm>
            <a:off x="277377" y="3343255"/>
            <a:ext cx="4013571" cy="14773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SourceHanSansSC-Regular"/>
              </a:rPr>
              <a:t>当时</a:t>
            </a: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SourceHanSansSC-Regular"/>
              </a:rPr>
              <a:t>“制玉工艺较发达”，“玉石和玛瑙装饰品丰富”，雨花石不仅是人们喜爱的赏玩品、装饰品，还作为财富的象征和“可能有原始信仰的用意”。这表明在原始社会，雨花石就已经在人类的生活和文化中占据了一定的地位。</a:t>
            </a:r>
            <a:endParaRPr 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t="3257" r="3298" b="47613"/>
          <a:stretch/>
        </p:blipFill>
        <p:spPr>
          <a:xfrm>
            <a:off x="5218099" y="1487291"/>
            <a:ext cx="3068982" cy="2344616"/>
          </a:xfrm>
          <a:prstGeom prst="rect">
            <a:avLst/>
          </a:prstGeom>
        </p:spPr>
      </p:pic>
      <p:sp>
        <p:nvSpPr>
          <p:cNvPr id="14" name="Shape 5"/>
          <p:cNvSpPr/>
          <p:nvPr/>
        </p:nvSpPr>
        <p:spPr>
          <a:xfrm>
            <a:off x="4606162" y="3343255"/>
            <a:ext cx="1114906" cy="1114906"/>
          </a:xfrm>
          <a:custGeom>
            <a:avLst/>
            <a:gdLst/>
            <a:ahLst/>
            <a:cxnLst/>
            <a:rect l="l" t="t" r="r" b="b"/>
            <a:pathLst>
              <a:path w="1114906" h="1114906">
                <a:moveTo>
                  <a:pt x="557453" y="0"/>
                </a:moveTo>
                <a:cubicBezTo>
                  <a:pt x="865120" y="0"/>
                  <a:pt x="1114906" y="249786"/>
                  <a:pt x="1114906" y="557453"/>
                </a:cubicBezTo>
                <a:cubicBezTo>
                  <a:pt x="1114906" y="865120"/>
                  <a:pt x="865120" y="1114906"/>
                  <a:pt x="557453" y="1114906"/>
                </a:cubicBezTo>
                <a:cubicBezTo>
                  <a:pt x="249786" y="1114906"/>
                  <a:pt x="0" y="865120"/>
                  <a:pt x="0" y="557453"/>
                </a:cubicBezTo>
                <a:cubicBezTo>
                  <a:pt x="0" y="249786"/>
                  <a:pt x="249786" y="0"/>
                  <a:pt x="557453" y="0"/>
                </a:cubicBez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15" name="Shape 3"/>
          <p:cNvSpPr/>
          <p:nvPr/>
        </p:nvSpPr>
        <p:spPr>
          <a:xfrm>
            <a:off x="7836538" y="979063"/>
            <a:ext cx="885673" cy="885673"/>
          </a:xfrm>
          <a:custGeom>
            <a:avLst/>
            <a:gdLst/>
            <a:ahLst/>
            <a:cxnLst/>
            <a:rect l="l" t="t" r="r" b="b"/>
            <a:pathLst>
              <a:path w="885673" h="885673">
                <a:moveTo>
                  <a:pt x="442837" y="0"/>
                </a:moveTo>
                <a:cubicBezTo>
                  <a:pt x="687245" y="0"/>
                  <a:pt x="885673" y="198428"/>
                  <a:pt x="885673" y="442837"/>
                </a:cubicBezTo>
                <a:cubicBezTo>
                  <a:pt x="885673" y="687245"/>
                  <a:pt x="687245" y="885673"/>
                  <a:pt x="442837" y="885673"/>
                </a:cubicBezTo>
                <a:cubicBezTo>
                  <a:pt x="198428" y="885673"/>
                  <a:pt x="0" y="687245"/>
                  <a:pt x="0" y="442837"/>
                </a:cubicBezTo>
                <a:cubicBezTo>
                  <a:pt x="0" y="198428"/>
                  <a:pt x="198428" y="0"/>
                  <a:pt x="442837" y="0"/>
                </a:cubicBezTo>
                <a:close/>
              </a:path>
            </a:pathLst>
          </a:custGeom>
          <a:solidFill>
            <a:srgbClr val="369298"/>
          </a:solidFill>
          <a:ln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5115" y="283269"/>
            <a:ext cx="746418" cy="244282"/>
          </a:xfrm>
          <a:custGeom>
            <a:avLst/>
            <a:gdLst/>
            <a:ahLst/>
            <a:cxnLst/>
            <a:rect l="l" t="t" r="r" b="b"/>
            <a:pathLst>
              <a:path w="746418" h="244282">
                <a:moveTo>
                  <a:pt x="186605" y="0"/>
                </a:moveTo>
                <a:lnTo>
                  <a:pt x="746418" y="0"/>
                </a:lnTo>
                <a:lnTo>
                  <a:pt x="559814" y="244282"/>
                </a:lnTo>
                <a:lnTo>
                  <a:pt x="0" y="244282"/>
                </a:lnTo>
                <a:lnTo>
                  <a:pt x="186605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3" name="Shape 1"/>
          <p:cNvSpPr/>
          <p:nvPr/>
        </p:nvSpPr>
        <p:spPr>
          <a:xfrm>
            <a:off x="450011" y="218867"/>
            <a:ext cx="569992" cy="186543"/>
          </a:xfrm>
          <a:custGeom>
            <a:avLst/>
            <a:gdLst/>
            <a:ahLst/>
            <a:cxnLst/>
            <a:rect l="l" t="t" r="r" b="b"/>
            <a:pathLst>
              <a:path w="569992" h="186543">
                <a:moveTo>
                  <a:pt x="142498" y="0"/>
                </a:moveTo>
                <a:lnTo>
                  <a:pt x="569992" y="0"/>
                </a:lnTo>
                <a:lnTo>
                  <a:pt x="427494" y="186543"/>
                </a:lnTo>
                <a:lnTo>
                  <a:pt x="0" y="186543"/>
                </a:lnTo>
                <a:lnTo>
                  <a:pt x="142498" y="0"/>
                </a:lnTo>
                <a:close/>
              </a:path>
            </a:pathLst>
          </a:custGeom>
          <a:solidFill>
            <a:srgbClr val="D49D63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4" name="Text 2"/>
          <p:cNvSpPr txBox="1"/>
          <p:nvPr/>
        </p:nvSpPr>
        <p:spPr>
          <a:xfrm>
            <a:off x="1426637" y="251326"/>
            <a:ext cx="7400925" cy="3545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春秋战国——倍受宫廷皇室赏识</a:t>
            </a:r>
            <a:endParaRPr 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467904" y="1336072"/>
            <a:ext cx="9047927" cy="2865729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542376" y="1336072"/>
            <a:ext cx="9047927" cy="2865729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3919384" y="2121833"/>
            <a:ext cx="1316425" cy="1316425"/>
          </a:xfrm>
          <a:custGeom>
            <a:avLst/>
            <a:gdLst/>
            <a:ahLst/>
            <a:cxnLst/>
            <a:rect l="l" t="t" r="r" b="b"/>
            <a:pathLst>
              <a:path w="1316425" h="1316425">
                <a:moveTo>
                  <a:pt x="658212" y="0"/>
                </a:moveTo>
                <a:cubicBezTo>
                  <a:pt x="1021490" y="0"/>
                  <a:pt x="1316425" y="294935"/>
                  <a:pt x="1316425" y="658212"/>
                </a:cubicBezTo>
                <a:cubicBezTo>
                  <a:pt x="1316425" y="1021490"/>
                  <a:pt x="1021490" y="1316425"/>
                  <a:pt x="658212" y="1316425"/>
                </a:cubicBezTo>
                <a:cubicBezTo>
                  <a:pt x="294935" y="1316425"/>
                  <a:pt x="0" y="1021490"/>
                  <a:pt x="0" y="658212"/>
                </a:cubicBezTo>
                <a:cubicBezTo>
                  <a:pt x="0" y="294935"/>
                  <a:pt x="294935" y="0"/>
                  <a:pt x="658212" y="0"/>
                </a:cubicBezTo>
                <a:close/>
              </a:path>
            </a:pathLst>
          </a:custGeom>
          <a:solidFill>
            <a:srgbClr val="D49D63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0312" y="2335888"/>
            <a:ext cx="888314" cy="888314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1342876" y="1837101"/>
            <a:ext cx="1683024" cy="338827"/>
          </a:xfrm>
          <a:custGeom>
            <a:avLst/>
            <a:gdLst/>
            <a:ahLst/>
            <a:cxnLst/>
            <a:rect l="l" t="t" r="r" b="b"/>
            <a:pathLst>
              <a:path w="1683024" h="338827">
                <a:moveTo>
                  <a:pt x="42353" y="0"/>
                </a:moveTo>
                <a:lnTo>
                  <a:pt x="1640671" y="0"/>
                </a:lnTo>
                <a:quadBezTo>
                  <a:pt x="1683024" y="0"/>
                  <a:pt x="1683024" y="42353"/>
                </a:quadBezTo>
                <a:lnTo>
                  <a:pt x="1683024" y="296473"/>
                </a:lnTo>
                <a:quadBezTo>
                  <a:pt x="1683024" y="338827"/>
                  <a:pt x="1640671" y="338827"/>
                </a:quadBezTo>
                <a:lnTo>
                  <a:pt x="42353" y="338827"/>
                </a:lnTo>
                <a:quadBezTo>
                  <a:pt x="0" y="338827"/>
                  <a:pt x="0" y="296473"/>
                </a:quadBezTo>
                <a:lnTo>
                  <a:pt x="0" y="42353"/>
                </a:lnTo>
                <a:quadBezTo>
                  <a:pt x="0" y="0"/>
                  <a:pt x="42353" y="0"/>
                </a:quadBezTo>
                <a:close/>
              </a:path>
            </a:pathLst>
          </a:custGeom>
          <a:gradFill>
            <a:gsLst>
              <a:gs pos="39000">
                <a:srgbClr val="369298">
                  <a:alpha val="100000"/>
                </a:srgbClr>
              </a:gs>
              <a:gs pos="100000">
                <a:srgbClr val="369298">
                  <a:alpha val="82000"/>
                </a:srgbClr>
              </a:gs>
            </a:gsLst>
            <a:lin ang="0" scaled="1"/>
          </a:gradFill>
          <a:ln/>
        </p:spPr>
      </p:sp>
      <p:sp>
        <p:nvSpPr>
          <p:cNvPr id="10" name="Shape 5"/>
          <p:cNvSpPr/>
          <p:nvPr/>
        </p:nvSpPr>
        <p:spPr>
          <a:xfrm>
            <a:off x="6134146" y="1837101"/>
            <a:ext cx="1683024" cy="338827"/>
          </a:xfrm>
          <a:custGeom>
            <a:avLst/>
            <a:gdLst/>
            <a:ahLst/>
            <a:cxnLst/>
            <a:rect l="l" t="t" r="r" b="b"/>
            <a:pathLst>
              <a:path w="1683024" h="338827">
                <a:moveTo>
                  <a:pt x="42353" y="0"/>
                </a:moveTo>
                <a:lnTo>
                  <a:pt x="1640671" y="0"/>
                </a:lnTo>
                <a:quadBezTo>
                  <a:pt x="1683024" y="0"/>
                  <a:pt x="1683024" y="42353"/>
                </a:quadBezTo>
                <a:lnTo>
                  <a:pt x="1683024" y="296473"/>
                </a:lnTo>
                <a:quadBezTo>
                  <a:pt x="1683024" y="338827"/>
                  <a:pt x="1640671" y="338827"/>
                </a:quadBezTo>
                <a:lnTo>
                  <a:pt x="42353" y="338827"/>
                </a:lnTo>
                <a:quadBezTo>
                  <a:pt x="0" y="338827"/>
                  <a:pt x="0" y="296473"/>
                </a:quadBezTo>
                <a:lnTo>
                  <a:pt x="0" y="42353"/>
                </a:lnTo>
                <a:quadBezTo>
                  <a:pt x="0" y="0"/>
                  <a:pt x="42353" y="0"/>
                </a:quadBezTo>
                <a:close/>
              </a:path>
            </a:pathLst>
          </a:custGeom>
          <a:gradFill>
            <a:gsLst>
              <a:gs pos="34000">
                <a:srgbClr val="D49D63">
                  <a:alpha val="100000"/>
                </a:srgbClr>
              </a:gs>
              <a:gs pos="100000">
                <a:srgbClr val="D49D63">
                  <a:alpha val="66000"/>
                </a:srgbClr>
              </a:gs>
            </a:gsLst>
            <a:lin ang="0" scaled="1"/>
          </a:gradFill>
          <a:ln/>
        </p:spPr>
      </p:sp>
      <p:sp>
        <p:nvSpPr>
          <p:cNvPr id="11" name="Text 6"/>
          <p:cNvSpPr txBox="1"/>
          <p:nvPr/>
        </p:nvSpPr>
        <p:spPr>
          <a:xfrm>
            <a:off x="647970" y="2297145"/>
            <a:ext cx="301466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与赏石史、玉石史的联系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7"/>
          <p:cNvSpPr txBox="1"/>
          <p:nvPr/>
        </p:nvSpPr>
        <p:spPr>
          <a:xfrm>
            <a:off x="5468326" y="2288145"/>
            <a:ext cx="3014663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《尚书·禹贡》的记载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 8"/>
          <p:cNvSpPr txBox="1"/>
          <p:nvPr/>
        </p:nvSpPr>
        <p:spPr>
          <a:xfrm>
            <a:off x="431031" y="2873497"/>
            <a:ext cx="3028950" cy="13849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zh-CN" altLang="en-US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雨花石文化的发展史与我国的赏石史、玉石史有着千丝万缕的联系。它既有宝石的特质，如蛋白、玛瑙、水晶、玉髓，又有极高的观赏价值。</a:t>
            </a:r>
            <a:endParaRPr 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ext 9"/>
          <p:cNvSpPr txBox="1"/>
          <p:nvPr/>
        </p:nvSpPr>
        <p:spPr>
          <a:xfrm>
            <a:off x="5461182" y="2768936"/>
            <a:ext cx="3366379" cy="22159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SourceHanSansSC-Regular"/>
              </a:rPr>
              <a:t>春秋末年，孔子所著的《尚书·禹贡》记载“扬州贡瑶琨”，瑶琨似玉的美石，玛瑙也。扬州辖区真州（今仪征市）盛产玛瑙，是雨花石的主产地之一。早在春秋战国时，此地之“瑶琨”便贡至宫廷，成为达官显贵的案头清供或皇室嫔妃装饰点缀之物。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 10"/>
          <p:cNvSpPr txBox="1"/>
          <p:nvPr/>
        </p:nvSpPr>
        <p:spPr>
          <a:xfrm>
            <a:off x="1679052" y="1868402"/>
            <a:ext cx="9525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01</a:t>
            </a:r>
            <a:endParaRPr lang="en-US" sz="1800" dirty="0"/>
          </a:p>
        </p:txBody>
      </p:sp>
      <p:sp>
        <p:nvSpPr>
          <p:cNvPr id="16" name="Text 11"/>
          <p:cNvSpPr txBox="1"/>
          <p:nvPr/>
        </p:nvSpPr>
        <p:spPr>
          <a:xfrm>
            <a:off x="6499408" y="1868402"/>
            <a:ext cx="9525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02</a:t>
            </a:r>
            <a:endParaRPr lang="en-US" sz="1800" dirty="0"/>
          </a:p>
        </p:txBody>
      </p:sp>
      <p:pic>
        <p:nvPicPr>
          <p:cNvPr id="17" name="图片 16" descr="屏幕剪辑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14" y="1887695"/>
            <a:ext cx="1614509" cy="1784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65115" y="283269"/>
            <a:ext cx="746418" cy="244282"/>
          </a:xfrm>
          <a:custGeom>
            <a:avLst/>
            <a:gdLst/>
            <a:ahLst/>
            <a:cxnLst/>
            <a:rect l="l" t="t" r="r" b="b"/>
            <a:pathLst>
              <a:path w="746418" h="244282">
                <a:moveTo>
                  <a:pt x="186605" y="0"/>
                </a:moveTo>
                <a:lnTo>
                  <a:pt x="746418" y="0"/>
                </a:lnTo>
                <a:lnTo>
                  <a:pt x="559814" y="244282"/>
                </a:lnTo>
                <a:lnTo>
                  <a:pt x="0" y="244282"/>
                </a:lnTo>
                <a:lnTo>
                  <a:pt x="186605" y="0"/>
                </a:lnTo>
                <a:close/>
              </a:path>
            </a:pathLst>
          </a:custGeom>
          <a:solidFill>
            <a:srgbClr val="D49D63"/>
          </a:solidFill>
          <a:ln/>
        </p:spPr>
      </p:sp>
      <p:sp>
        <p:nvSpPr>
          <p:cNvPr id="3" name="Shape 1"/>
          <p:cNvSpPr/>
          <p:nvPr/>
        </p:nvSpPr>
        <p:spPr>
          <a:xfrm>
            <a:off x="450011" y="218867"/>
            <a:ext cx="569992" cy="186543"/>
          </a:xfrm>
          <a:custGeom>
            <a:avLst/>
            <a:gdLst/>
            <a:ahLst/>
            <a:cxnLst/>
            <a:rect l="l" t="t" r="r" b="b"/>
            <a:pathLst>
              <a:path w="569992" h="186543">
                <a:moveTo>
                  <a:pt x="142498" y="0"/>
                </a:moveTo>
                <a:lnTo>
                  <a:pt x="569992" y="0"/>
                </a:lnTo>
                <a:lnTo>
                  <a:pt x="427494" y="186543"/>
                </a:lnTo>
                <a:lnTo>
                  <a:pt x="0" y="186543"/>
                </a:lnTo>
                <a:lnTo>
                  <a:pt x="142498" y="0"/>
                </a:lnTo>
                <a:close/>
              </a:path>
            </a:pathLst>
          </a:custGeom>
          <a:solidFill>
            <a:srgbClr val="D49D63"/>
          </a:solidFill>
          <a:ln w="19050">
            <a:solidFill>
              <a:srgbClr val="FFFFFF"/>
            </a:solidFill>
            <a:prstDash val="solid"/>
          </a:ln>
        </p:spPr>
      </p:sp>
      <p:sp>
        <p:nvSpPr>
          <p:cNvPr id="4" name="Text 2"/>
          <p:cNvSpPr txBox="1"/>
          <p:nvPr/>
        </p:nvSpPr>
        <p:spPr>
          <a:xfrm>
            <a:off x="1591229" y="195215"/>
            <a:ext cx="7400925" cy="3545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南朝梁代——美丽动人的传说</a:t>
            </a:r>
            <a:endParaRPr 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Shape 4"/>
          <p:cNvSpPr/>
          <p:nvPr/>
        </p:nvSpPr>
        <p:spPr>
          <a:xfrm>
            <a:off x="4028145" y="3059223"/>
            <a:ext cx="852876" cy="0"/>
          </a:xfrm>
          <a:custGeom>
            <a:avLst/>
            <a:gdLst/>
            <a:ahLst/>
            <a:cxnLst/>
            <a:rect l="l" t="t" r="r" b="b"/>
            <a:pathLst>
              <a:path w="852876">
                <a:moveTo>
                  <a:pt x="0" y="0"/>
                </a:moveTo>
                <a:lnTo>
                  <a:pt x="852876" y="0"/>
                </a:lnTo>
              </a:path>
            </a:pathLst>
          </a:custGeom>
          <a:noFill/>
          <a:ln w="14288">
            <a:solidFill>
              <a:srgbClr val="CDCDCD"/>
            </a:solidFill>
            <a:prstDash val="solid"/>
            <a:headEnd type="none"/>
            <a:tailEnd type="arrow"/>
          </a:ln>
        </p:spPr>
      </p:sp>
      <p:sp>
        <p:nvSpPr>
          <p:cNvPr id="7" name="Shape 5"/>
          <p:cNvSpPr/>
          <p:nvPr/>
        </p:nvSpPr>
        <p:spPr>
          <a:xfrm>
            <a:off x="4028145" y="1075471"/>
            <a:ext cx="852876" cy="0"/>
          </a:xfrm>
          <a:custGeom>
            <a:avLst/>
            <a:gdLst/>
            <a:ahLst/>
            <a:cxnLst/>
            <a:rect l="l" t="t" r="r" b="b"/>
            <a:pathLst>
              <a:path w="852876">
                <a:moveTo>
                  <a:pt x="0" y="0"/>
                </a:moveTo>
                <a:lnTo>
                  <a:pt x="852876" y="0"/>
                </a:lnTo>
              </a:path>
            </a:pathLst>
          </a:custGeom>
          <a:noFill/>
          <a:ln w="14288">
            <a:solidFill>
              <a:srgbClr val="CDCDCD"/>
            </a:solidFill>
            <a:prstDash val="solid"/>
            <a:headEnd type="none"/>
            <a:tailEnd type="arrow"/>
          </a:ln>
        </p:spPr>
      </p:sp>
      <p:sp>
        <p:nvSpPr>
          <p:cNvPr id="11" name="Text 9"/>
          <p:cNvSpPr txBox="1"/>
          <p:nvPr/>
        </p:nvSpPr>
        <p:spPr>
          <a:xfrm>
            <a:off x="5174539" y="860360"/>
            <a:ext cx="3243263" cy="2954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云光说法的传说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10"/>
          <p:cNvSpPr txBox="1"/>
          <p:nvPr/>
        </p:nvSpPr>
        <p:spPr>
          <a:xfrm>
            <a:off x="5137712" y="1316038"/>
            <a:ext cx="3248025" cy="11817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1600" dirty="0">
                <a:solidFill>
                  <a:srgbClr val="2A2A2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南朝梁武帝时，有个叫云光的高僧在石子岗（今雨花台）设坛讲经说法，感动上苍，为之雨花，落地后幻成了五彩斑斓的雨花石，后人将讲经处称之为雨花台。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Text 11"/>
          <p:cNvSpPr txBox="1"/>
          <p:nvPr/>
        </p:nvSpPr>
        <p:spPr>
          <a:xfrm>
            <a:off x="5142474" y="2911490"/>
            <a:ext cx="3243263" cy="2954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SourceHanSansSC-Regular"/>
              </a:rPr>
              <a:t>女娲补天遗石的说法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 12"/>
          <p:cNvSpPr txBox="1"/>
          <p:nvPr/>
        </p:nvSpPr>
        <p:spPr>
          <a:xfrm>
            <a:off x="5078312" y="3350501"/>
            <a:ext cx="3366824" cy="16544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6000"/>
              </a:lnSpc>
              <a:buNone/>
            </a:pPr>
            <a:r>
              <a:rPr lang="zh-CN" altLang="en-US" sz="1600" dirty="0">
                <a:solidFill>
                  <a:srgbClr val="2A2A2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SourceHanSansSC-Regular"/>
              </a:rPr>
              <a:t>不少史料诗文称雨花石为女娲补天的遗石，如“珍重养清泉，有时天可补”“天也物也，物有不足，故昔女娲氏炼五色之石，以补其阙”。但这些都是人们对美好事物的想象，不足为据，雨花石的成因是科学的，其历史比云光说法更加久远。</a:t>
            </a:r>
            <a:endParaRPr 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9" name="图片 18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6" y="877982"/>
            <a:ext cx="3199761" cy="3701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/img.tukuppt.com/aippt_uploads/55004950/24/10/18/67123291456c8.png!/fwfh2/960x9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3050" cy="5154216"/>
          </a:xfrm>
          <a:prstGeom prst="rect">
            <a:avLst/>
          </a:prstGeom>
        </p:spPr>
      </p:pic>
      <p:pic>
        <p:nvPicPr>
          <p:cNvPr id="3" name="Image 1" descr="//img.tukuppt.com/aippt_uploads/55004950/24/10/18/67123291431ef.png!/fwfh2/960x9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4391686"/>
            <a:ext cx="9163050" cy="762529"/>
          </a:xfrm>
          <a:prstGeom prst="rect">
            <a:avLst/>
          </a:prstGeom>
        </p:spPr>
      </p:pic>
      <p:pic>
        <p:nvPicPr>
          <p:cNvPr id="4" name="Image 2" descr="//img.tukuppt.com/aippt_uploads/55004950/24/10/18/671232915013a.png!/fwfh2/960x9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750" y="2705100"/>
            <a:ext cx="9131300" cy="2130637"/>
          </a:xfrm>
          <a:prstGeom prst="rect">
            <a:avLst/>
          </a:prstGeom>
        </p:spPr>
      </p:pic>
      <p:pic>
        <p:nvPicPr>
          <p:cNvPr id="5" name="Image 3" descr="//img.tukuppt.com/aippt_uploads/55004950/24/10/18/67123291518f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119938" y="3190708"/>
            <a:ext cx="2024062" cy="2130592"/>
          </a:xfrm>
          <a:prstGeom prst="rect">
            <a:avLst/>
          </a:prstGeom>
        </p:spPr>
      </p:pic>
      <p:pic>
        <p:nvPicPr>
          <p:cNvPr id="6" name="Image 4" descr="//img.tukuppt.com/aippt_uploads/55004950/24/10/18/671232914424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0"/>
            <a:ext cx="3054350" cy="1482632"/>
          </a:xfrm>
          <a:prstGeom prst="rect">
            <a:avLst/>
          </a:prstGeom>
        </p:spPr>
      </p:pic>
      <p:pic>
        <p:nvPicPr>
          <p:cNvPr id="8" name="Image 5" descr="//img.tukuppt.com/aippt_uploads/55004950/24/10/18/6712329156fe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5462" y="659344"/>
            <a:ext cx="1301750" cy="1009978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19450" y="741316"/>
            <a:ext cx="2724150" cy="1034329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4605029" y="1108508"/>
            <a:ext cx="652028" cy="29994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325" dirty="0">
                <a:solidFill>
                  <a:srgbClr val="FFFFFF"/>
                </a:solidFill>
                <a:latin typeface="tsangerzhoukezhengdabangshu"/>
                <a:ea typeface="tsangerzhoukezhengdabangshu"/>
                <a:cs typeface="tsangerzhoukezhengdabangshu"/>
              </a:rPr>
              <a:t>03</a:t>
            </a:r>
            <a:endParaRPr lang="en-US" sz="2325" dirty="0"/>
          </a:p>
        </p:txBody>
      </p:sp>
      <p:sp>
        <p:nvSpPr>
          <p:cNvPr id="11" name="Text 2"/>
          <p:cNvSpPr txBox="1"/>
          <p:nvPr/>
        </p:nvSpPr>
        <p:spPr>
          <a:xfrm>
            <a:off x="1735931" y="1669322"/>
            <a:ext cx="5691188" cy="14847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6000"/>
              </a:lnSpc>
              <a:buNone/>
            </a:pPr>
            <a:r>
              <a:rPr lang="zh-CN" altLang="en-US" sz="5025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aShanZheng-Regular"/>
              </a:rPr>
              <a:t>雨花石</a:t>
            </a:r>
            <a:r>
              <a:rPr lang="zh-CN" altLang="en-US" sz="5025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aShanZheng-Regular"/>
              </a:rPr>
              <a:t>文化的</a:t>
            </a:r>
            <a:endParaRPr lang="en-US" altLang="zh-CN" sz="5025" dirty="0" smtClean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MaShanZheng-Regular"/>
            </a:endParaRPr>
          </a:p>
          <a:p>
            <a:pPr marL="0" indent="0" algn="ctr">
              <a:lnSpc>
                <a:spcPct val="96000"/>
              </a:lnSpc>
              <a:buNone/>
            </a:pPr>
            <a:r>
              <a:rPr lang="zh-CN" altLang="en-US" sz="5025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aShanZheng-Regular"/>
              </a:rPr>
              <a:t>发展</a:t>
            </a:r>
            <a:r>
              <a:rPr lang="zh-CN" altLang="en-US" sz="5025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aShanZheng-Regular"/>
              </a:rPr>
              <a:t>历程</a:t>
            </a:r>
            <a:endParaRPr lang="en-US" sz="5025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2" name="Image 7" descr="//img.tukuppt.com/aippt_uploads/55004950/24/10/18/671232915a53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0850" y="2193398"/>
            <a:ext cx="1746250" cy="1086377"/>
          </a:xfrm>
          <a:prstGeom prst="rect">
            <a:avLst/>
          </a:prstGeom>
        </p:spPr>
      </p:pic>
      <p:pic>
        <p:nvPicPr>
          <p:cNvPr id="13" name="Image 8" descr="//img.tukuppt.com/aippt_uploads/55004950/24/10/18/671232915a53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15950" y="2257162"/>
            <a:ext cx="1746250" cy="1086377"/>
          </a:xfrm>
          <a:prstGeom prst="rect">
            <a:avLst/>
          </a:prstGeom>
        </p:spPr>
      </p:pic>
      <p:pic>
        <p:nvPicPr>
          <p:cNvPr id="15" name="Image 9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64000" y="4042319"/>
            <a:ext cx="1035050" cy="143501"/>
          </a:xfrm>
          <a:prstGeom prst="rect">
            <a:avLst/>
          </a:prstGeom>
        </p:spPr>
      </p:pic>
      <p:pic>
        <p:nvPicPr>
          <p:cNvPr id="16" name="Image 10" descr="//img.tukuppt.com/aippt_uploads/55004950/24/10/18/671232915a880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287" y="3343538"/>
            <a:ext cx="712788" cy="735957"/>
          </a:xfrm>
          <a:prstGeom prst="rect">
            <a:avLst/>
          </a:prstGeom>
        </p:spPr>
      </p:pic>
      <p:sp>
        <p:nvSpPr>
          <p:cNvPr id="17" name="Text 4"/>
          <p:cNvSpPr txBox="1"/>
          <p:nvPr/>
        </p:nvSpPr>
        <p:spPr>
          <a:xfrm>
            <a:off x="3905993" y="1108508"/>
            <a:ext cx="796446" cy="29994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" altLang="en-US" sz="2325" dirty="0">
                <a:solidFill>
                  <a:srgbClr val="FFFFFF"/>
                </a:solidFill>
                <a:latin typeface="SourceHanSansSC-Regular"/>
                <a:ea typeface="SourceHanSansSC-Regular"/>
                <a:cs typeface="SourceHanSansSC-Regular"/>
              </a:rPr>
              <a:t>PART</a:t>
            </a:r>
            <a:endParaRPr lang="en-US" sz="23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1263</Words>
  <Application>Microsoft Office PowerPoint</Application>
  <PresentationFormat>全屏显示(16:9)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SourceHanSansSC-Regular</vt:lpstr>
      <vt:lpstr>华文新魏</vt:lpstr>
      <vt:lpstr>tsangerzhoukezhengdabangshu</vt:lpstr>
      <vt:lpstr>华文楷体</vt:lpstr>
      <vt:lpstr>MaShanZheng-Regular</vt:lpstr>
      <vt:lpstr>等线</vt:lpstr>
      <vt:lpstr>SourceHanSansSC-Bold</vt:lpstr>
      <vt:lpstr>楷体</vt:lpstr>
      <vt:lpstr>Arial</vt:lpstr>
      <vt:lpstr>黑体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Dell</cp:lastModifiedBy>
  <cp:revision>11</cp:revision>
  <dcterms:modified xsi:type="dcterms:W3CDTF">2025-03-14T14:57:56Z</dcterms:modified>
</cp:coreProperties>
</file>