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77" r:id="rId5"/>
    <p:sldId id="278" r:id="rId6"/>
    <p:sldId id="279" r:id="rId7"/>
    <p:sldId id="280" r:id="rId8"/>
    <p:sldId id="276" r:id="rId9"/>
    <p:sldId id="282" r:id="rId10"/>
    <p:sldId id="284" r:id="rId11"/>
    <p:sldId id="283" r:id="rId12"/>
    <p:sldId id="285" r:id="rId13"/>
    <p:sldId id="28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96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6220" y="979805"/>
            <a:ext cx="5859780" cy="1383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96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雨花铸魂</a:t>
            </a:r>
            <a:endParaRPr lang="zh-CN" altLang="en-US" sz="96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85219" y="2644995"/>
            <a:ext cx="5059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石韵</a:t>
            </a:r>
            <a:r>
              <a:rPr lang="zh-CN" altLang="en-US" sz="96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颂烈</a:t>
            </a:r>
            <a:endParaRPr lang="zh-CN" altLang="en-US" sz="96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上部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457835"/>
            <a:ext cx="11523345" cy="5963285"/>
          </a:xfrm>
          <a:prstGeom prst="rect">
            <a:avLst/>
          </a:prstGeom>
        </p:spPr>
      </p:pic>
      <p:pic>
        <p:nvPicPr>
          <p:cNvPr id="5" name="图片 4" descr="初中PPT背景改拆分_0000s_0006_图层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8" y="674260"/>
            <a:ext cx="1872762" cy="622138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57945" y="1027704"/>
            <a:ext cx="567789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239FBD"/>
                </a:solidFill>
                <a:latin typeface="方正小标宋_GBK" panose="02000000000000000000" pitchFamily="2" charset="-122"/>
                <a:ea typeface="方正小标宋_GBK" panose="02000000000000000000" pitchFamily="2" charset="-122"/>
              </a:defRPr>
            </a:lvl1pPr>
          </a:lstStyle>
          <a:p>
            <a:pPr algn="ctr"/>
            <a:r>
              <a:rPr lang="zh-CN" altLang="en-US" dirty="0">
                <a:solidFill>
                  <a:srgbClr val="DC6805"/>
                </a:solidFill>
              </a:rPr>
              <a:t>献给无名烈士的歌</a:t>
            </a:r>
            <a:endParaRPr lang="en-US" altLang="zh-CN" dirty="0">
              <a:solidFill>
                <a:srgbClr val="DC6805"/>
              </a:solidFill>
            </a:endParaRPr>
          </a:p>
          <a:p>
            <a:pPr algn="ctr"/>
            <a:endParaRPr lang="zh-CN" altLang="en-US" sz="1800" b="0" dirty="0">
              <a:solidFill>
                <a:schemeClr val="tx1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  <a:p>
            <a:pPr algn="ctr"/>
            <a:r>
              <a:rPr lang="zh-CN" altLang="en-US" sz="1800" b="0" dirty="0">
                <a:solidFill>
                  <a:schemeClr val="tx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选自交响组歌</a:t>
            </a:r>
            <a:r>
              <a:rPr lang="en-US" altLang="zh-CN" sz="1800" b="0" dirty="0">
                <a:solidFill>
                  <a:schemeClr val="tx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《</a:t>
            </a:r>
            <a:r>
              <a:rPr lang="zh-CN" altLang="en-US" sz="1800" b="0" dirty="0">
                <a:solidFill>
                  <a:schemeClr val="tx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雨花台</a:t>
            </a:r>
            <a:r>
              <a:rPr lang="en-US" altLang="zh-CN" sz="1800" b="0" dirty="0">
                <a:solidFill>
                  <a:schemeClr val="tx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——</a:t>
            </a:r>
            <a:r>
              <a:rPr lang="zh-CN" altLang="en-US" sz="1800" b="0" dirty="0">
                <a:solidFill>
                  <a:schemeClr val="tx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信仰的力量</a:t>
            </a:r>
            <a:r>
              <a:rPr lang="en-US" altLang="zh-CN" sz="1800" b="0" dirty="0">
                <a:solidFill>
                  <a:schemeClr val="tx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》</a:t>
            </a:r>
            <a:r>
              <a:rPr lang="zh-CN" altLang="en-US" sz="1800" b="0" dirty="0">
                <a:solidFill>
                  <a:schemeClr val="tx1"/>
                </a:solidFill>
                <a:latin typeface="方正楷体简体" panose="02000000000000000000" pitchFamily="2" charset="-122"/>
                <a:ea typeface="方正楷体简体" panose="02000000000000000000" pitchFamily="2" charset="-122"/>
              </a:rPr>
              <a:t>第三章“情怀”</a:t>
            </a:r>
            <a:endParaRPr lang="zh-CN" altLang="en-US" sz="1800" b="0" dirty="0">
              <a:solidFill>
                <a:schemeClr val="tx1"/>
              </a:solidFill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pic>
        <p:nvPicPr>
          <p:cNvPr id="9" name="图片 8" descr="无名A段简谱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040" y="1988820"/>
            <a:ext cx="7435215" cy="398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29" y="2785533"/>
            <a:ext cx="2574100" cy="34311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65834"/>
            <a:ext cx="3712723" cy="18921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5234741"/>
            <a:ext cx="8437123" cy="16232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" y="2254250"/>
            <a:ext cx="2864485" cy="4603750"/>
          </a:xfrm>
          <a:prstGeom prst="rect">
            <a:avLst/>
          </a:prstGeom>
        </p:spPr>
      </p:pic>
      <p:sp>
        <p:nvSpPr>
          <p:cNvPr id="7170" name="AutoShape 5"/>
          <p:cNvSpPr/>
          <p:nvPr/>
        </p:nvSpPr>
        <p:spPr>
          <a:xfrm>
            <a:off x="2115185" y="605790"/>
            <a:ext cx="8419465" cy="5449570"/>
          </a:xfrm>
          <a:prstGeom prst="flowChartAlternateProcess">
            <a:avLst/>
          </a:prstGeom>
          <a:solidFill>
            <a:srgbClr val="FFFFFF">
              <a:alpha val="79999"/>
            </a:srgbClr>
          </a:solidFill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楷体_GB2312" pitchFamily="49" charset="-122"/>
            </a:endParaRPr>
          </a:p>
        </p:txBody>
      </p:sp>
      <p:sp>
        <p:nvSpPr>
          <p:cNvPr id="7171" name="Text Box 31"/>
          <p:cNvSpPr txBox="1"/>
          <p:nvPr/>
        </p:nvSpPr>
        <p:spPr>
          <a:xfrm>
            <a:off x="2885440" y="1736090"/>
            <a:ext cx="6781165" cy="4480560"/>
          </a:xfrm>
          <a:prstGeom prst="rect">
            <a:avLst/>
          </a:prstGeom>
          <a:noFill/>
          <a:ln w="25400">
            <a:noFill/>
          </a:ln>
          <a:effectLst>
            <a:prstShdw prst="shdw17" dist="17961" dir="2699999">
              <a:srgbClr val="999999"/>
            </a:prstShdw>
          </a:effectLst>
        </p:spPr>
        <p:txBody>
          <a:bodyPr wrap="square" anchor="t" anchorCtr="1">
            <a:noAutofit/>
          </a:bodyPr>
          <a:p>
            <a:pPr algn="just">
              <a:lnSpc>
                <a:spcPct val="100000"/>
              </a:lnSpc>
              <a:buClrTx/>
              <a:buSzTx/>
              <a:buNone/>
            </a:pPr>
            <a:r>
              <a:rPr lang="zh-CN" altLang="en-US" sz="20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　</a:t>
            </a:r>
            <a:r>
              <a:rPr lang="en-US" altLang="zh-CN" sz="20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</a:t>
            </a:r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歌曲选自大型交响组歌《雨花台——信仰的力量》第三章“情怀”，由王晓岭作词、印青作曲，创作初衷是为了献给那些“也许永远没有人知道你们的姓名，却留下无尽的故事让人怀想”的无名英烈们。歌曲由复三部曲式（ABA）构成，主题由切分引入，强弱拍的交替模拟出语调的抑扬顿挫，轻柔而缓慢地“诉说”着无名英烈们的故事。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just" fontAlgn="auto">
              <a:lnSpc>
                <a:spcPct val="100000"/>
              </a:lnSpc>
              <a:buClrTx/>
              <a:buSzTx/>
              <a:buNone/>
            </a:pP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1271" name="Picture 29" descr="2a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" y="-4445"/>
            <a:ext cx="2221230" cy="1118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>
            <a:hlinkClick r:id="rId6" action="ppaction://hlinksldjump"/>
          </p:cNvPr>
          <p:cNvSpPr txBox="1"/>
          <p:nvPr/>
        </p:nvSpPr>
        <p:spPr>
          <a:xfrm>
            <a:off x="2885232" y="298"/>
            <a:ext cx="66247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DC6805"/>
                </a:solidFill>
                <a:latin typeface="方正小标宋_GBK" panose="02000000000000000000" pitchFamily="2" charset="-122"/>
                <a:ea typeface="方正小标宋_GBK" panose="02000000000000000000" pitchFamily="2" charset="-122"/>
              </a:rPr>
              <a:t>献给无名烈士的歌</a:t>
            </a:r>
            <a:endParaRPr lang="zh-CN" altLang="en-US" sz="3200" dirty="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602" flipH="1">
            <a:off x="293959" y="950843"/>
            <a:ext cx="646330" cy="861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5634"/>
            <a:ext cx="3712723" cy="952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6174541"/>
            <a:ext cx="8437123" cy="6834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82" y="2454631"/>
            <a:ext cx="3471313" cy="4819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2085" y="2454910"/>
            <a:ext cx="9497060" cy="4098290"/>
          </a:xfrm>
          <a:prstGeom prst="rect">
            <a:avLst/>
          </a:prstGeom>
        </p:spPr>
      </p:pic>
      <p:sp>
        <p:nvSpPr>
          <p:cNvPr id="20489" name="文本框 3"/>
          <p:cNvSpPr txBox="1">
            <a:spLocks noChangeArrowheads="1"/>
          </p:cNvSpPr>
          <p:nvPr/>
        </p:nvSpPr>
        <p:spPr bwMode="auto">
          <a:xfrm>
            <a:off x="2048193" y="285115"/>
            <a:ext cx="1001712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     </a:t>
            </a:r>
            <a:r>
              <a:rPr lang="zh-CN" altLang="en-US" sz="2400" dirty="0">
                <a:latin typeface="华文行楷" panose="02010800040101010101" charset="-122"/>
                <a:ea typeface="华文行楷" panose="02010800040101010101" charset="-122"/>
              </a:rPr>
              <a:t>表现中国人民推翻三座大山、纪念革命先贤、赞颂新中国建设者的优秀音乐作品</a:t>
            </a:r>
            <a:r>
              <a:rPr lang="zh-CN" altLang="en-US" sz="2400" dirty="0" smtClean="0">
                <a:latin typeface="华文行楷" panose="02010800040101010101" charset="-122"/>
                <a:ea typeface="华文行楷" panose="02010800040101010101" charset="-122"/>
              </a:rPr>
              <a:t>数不胜数，请</a:t>
            </a:r>
            <a:r>
              <a:rPr lang="zh-CN" altLang="en-US" sz="2400" dirty="0">
                <a:latin typeface="华文行楷" panose="02010800040101010101" charset="-122"/>
                <a:ea typeface="华文行楷" panose="02010800040101010101" charset="-122"/>
              </a:rPr>
              <a:t>尝试用音乐作品来标示重要的时间节点或重大</a:t>
            </a:r>
            <a:r>
              <a:rPr lang="zh-CN" altLang="en-US" sz="2400" dirty="0" smtClean="0">
                <a:latin typeface="华文行楷" panose="02010800040101010101" charset="-122"/>
                <a:ea typeface="华文行楷" panose="02010800040101010101" charset="-122"/>
              </a:rPr>
              <a:t>事件，并</a:t>
            </a:r>
            <a:r>
              <a:rPr lang="zh-CN" altLang="en-US" sz="2400" dirty="0">
                <a:latin typeface="华文行楷" panose="02010800040101010101" charset="-122"/>
                <a:ea typeface="华文行楷" panose="02010800040101010101" charset="-122"/>
              </a:rPr>
              <a:t>寻找这些</a:t>
            </a:r>
            <a:r>
              <a:rPr lang="zh-CN" altLang="en-US" sz="2400" dirty="0" smtClean="0">
                <a:latin typeface="华文行楷" panose="02010800040101010101" charset="-122"/>
                <a:ea typeface="华文行楷" panose="02010800040101010101" charset="-122"/>
              </a:rPr>
              <a:t>作品在音乐</a:t>
            </a:r>
            <a:r>
              <a:rPr lang="zh-CN" altLang="en-US" sz="2400" dirty="0">
                <a:latin typeface="华文行楷" panose="02010800040101010101" charset="-122"/>
                <a:ea typeface="华文行楷" panose="02010800040101010101" charset="-122"/>
              </a:rPr>
              <a:t>上的共同点。</a:t>
            </a:r>
            <a:endParaRPr lang="zh-CN" altLang="en-US" sz="24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8" y="115461"/>
            <a:ext cx="1856040" cy="622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602" flipH="1">
            <a:off x="293959" y="83433"/>
            <a:ext cx="646330" cy="861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5634"/>
            <a:ext cx="3712723" cy="952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6174541"/>
            <a:ext cx="8437123" cy="6834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279" y="2514859"/>
            <a:ext cx="2616964" cy="3858276"/>
          </a:xfrm>
          <a:prstGeom prst="rect">
            <a:avLst/>
          </a:prstGeom>
        </p:spPr>
      </p:pic>
      <p:pic>
        <p:nvPicPr>
          <p:cNvPr id="4" name="图片 3" descr="QQ20250430-1639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930" y="502920"/>
            <a:ext cx="9115425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602" flipH="1">
            <a:off x="11212149" y="83433"/>
            <a:ext cx="646330" cy="861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5634"/>
            <a:ext cx="3712723" cy="952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6174541"/>
            <a:ext cx="8437123" cy="6834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" y="548640"/>
            <a:ext cx="2667000" cy="813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2845" y="932180"/>
            <a:ext cx="7890510" cy="556133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6888840" y="548764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rgbClr val="28A9DF"/>
                </a:solidFill>
                <a:latin typeface="方正小标宋_GBK" panose="02000000000000000000" pitchFamily="2" charset="-122"/>
                <a:ea typeface="方正小标宋_GBK" panose="02000000000000000000" pitchFamily="2" charset="-122"/>
              </a:rPr>
              <a:t>雨　花　石</a:t>
            </a:r>
            <a:endParaRPr lang="zh-CN" altLang="en-US" sz="2400" b="1" dirty="0">
              <a:solidFill>
                <a:srgbClr val="28A9DF"/>
              </a:solidFill>
              <a:latin typeface="方正小标宋_GBK" panose="02000000000000000000" pitchFamily="2" charset="-122"/>
              <a:ea typeface="方正小标宋_GBK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960" y="2296160"/>
            <a:ext cx="2755900" cy="3136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220000"/>
              </a:lnSpc>
            </a:pP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</a:rPr>
              <a:t>歌曲《雨花石》表达了怎样的情感？可以分为几个乐段？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78100"/>
            <a:ext cx="481965" cy="522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上部方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457835"/>
            <a:ext cx="11523345" cy="5963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740" y="1169670"/>
            <a:ext cx="6113780" cy="529082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223235" y="548764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rgbClr val="28A9DF"/>
                </a:solidFill>
                <a:latin typeface="方正小标宋_GBK" panose="02000000000000000000" pitchFamily="2" charset="-122"/>
                <a:ea typeface="方正小标宋_GBK" panose="02000000000000000000" pitchFamily="2" charset="-122"/>
              </a:rPr>
              <a:t>雨　花　石</a:t>
            </a:r>
            <a:endParaRPr lang="zh-CN" altLang="en-US" sz="2400" b="1" dirty="0">
              <a:solidFill>
                <a:srgbClr val="28A9DF"/>
              </a:solidFill>
              <a:latin typeface="方正小标宋_GBK" panose="02000000000000000000" pitchFamily="2" charset="-122"/>
              <a:ea typeface="方正小标宋_GBK" panose="02000000000000000000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682635" y="5980446"/>
            <a:ext cx="679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方正楷体简体" panose="02000000000000000000" pitchFamily="2" charset="-122"/>
                <a:ea typeface="方正楷体简体" panose="02000000000000000000" pitchFamily="2" charset="-122"/>
              </a:rPr>
              <a:t>范唱</a:t>
            </a:r>
            <a:endParaRPr lang="zh-CN" altLang="en-US" sz="1600" dirty="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720860" y="5979811"/>
            <a:ext cx="679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方正楷体简体" panose="02000000000000000000" pitchFamily="2" charset="-122"/>
                <a:ea typeface="方正楷体简体" panose="02000000000000000000" pitchFamily="2" charset="-122"/>
              </a:rPr>
              <a:t>伴奏</a:t>
            </a:r>
            <a:endParaRPr lang="zh-CN" altLang="en-US" sz="1600">
              <a:latin typeface="方正楷体简体" panose="02000000000000000000" pitchFamily="2" charset="-122"/>
              <a:ea typeface="方正楷体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76135" y="2469515"/>
            <a:ext cx="4406900" cy="252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220000"/>
              </a:lnSpc>
            </a:pP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</a:rPr>
              <a:t>歌曲《雨花石》由物见人，以小见大，歌声如何唱出真切的情感？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35" y="2564765"/>
            <a:ext cx="481965" cy="5226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794" y="3535130"/>
            <a:ext cx="5108575" cy="2175549"/>
            <a:chOff x="1479" y="5553"/>
            <a:chExt cx="8045" cy="3702"/>
          </a:xfrm>
        </p:grpSpPr>
        <p:sp>
          <p:nvSpPr>
            <p:cNvPr id="15" name="圆角矩形 14"/>
            <p:cNvSpPr/>
            <p:nvPr/>
          </p:nvSpPr>
          <p:spPr>
            <a:xfrm>
              <a:off x="6800" y="5553"/>
              <a:ext cx="2724" cy="1100"/>
            </a:xfrm>
            <a:prstGeom prst="roundRect">
              <a:avLst/>
            </a:prstGeom>
            <a:solidFill>
              <a:srgbClr val="FEC7C3">
                <a:alpha val="30000"/>
              </a:srgbClr>
            </a:solidFill>
            <a:ln>
              <a:solidFill>
                <a:srgbClr val="FEC7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479" y="6701"/>
              <a:ext cx="8031" cy="2554"/>
            </a:xfrm>
            <a:prstGeom prst="roundRect">
              <a:avLst/>
            </a:prstGeom>
            <a:solidFill>
              <a:srgbClr val="FEC7C3">
                <a:alpha val="30000"/>
              </a:srgbClr>
            </a:solidFill>
            <a:ln>
              <a:solidFill>
                <a:srgbClr val="FEC7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7" y="674260"/>
            <a:ext cx="1856043" cy="622138"/>
          </a:xfrm>
          <a:prstGeom prst="rect">
            <a:avLst/>
          </a:prstGeom>
        </p:spPr>
      </p:pic>
      <p:sp>
        <p:nvSpPr>
          <p:cNvPr id="14" name="圆角矩形 14"/>
          <p:cNvSpPr/>
          <p:nvPr/>
        </p:nvSpPr>
        <p:spPr>
          <a:xfrm>
            <a:off x="780405" y="5754021"/>
            <a:ext cx="1715195" cy="646435"/>
          </a:xfrm>
          <a:prstGeom prst="roundRect">
            <a:avLst/>
          </a:prstGeom>
          <a:solidFill>
            <a:srgbClr val="FEC7C3">
              <a:alpha val="30000"/>
            </a:srgbClr>
          </a:solidFill>
          <a:ln>
            <a:solidFill>
              <a:srgbClr val="FEC7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529" y="2785533"/>
            <a:ext cx="2574100" cy="34311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65834"/>
            <a:ext cx="3712723" cy="18921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5234741"/>
            <a:ext cx="8437123" cy="16232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" y="2254250"/>
            <a:ext cx="2864485" cy="4603750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3034726" y="4162983"/>
            <a:ext cx="473075" cy="567690"/>
            <a:chOff x="2438" y="6450"/>
            <a:chExt cx="652" cy="1090"/>
          </a:xfrm>
        </p:grpSpPr>
        <p:pic>
          <p:nvPicPr>
            <p:cNvPr id="17" name="图片 9" descr="image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38" y="6450"/>
              <a:ext cx="652" cy="10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文本框 10"/>
            <p:cNvSpPr txBox="1"/>
            <p:nvPr/>
          </p:nvSpPr>
          <p:spPr>
            <a:xfrm>
              <a:off x="2498" y="6563"/>
              <a:ext cx="531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禹卫书法行书繁体" panose="02000603000000000000" charset="-122"/>
                  <a:ea typeface="禹卫书法行书繁体" panose="02000603000000000000" charset="-122"/>
                </a:rPr>
                <a:t>古风</a:t>
              </a:r>
              <a:endParaRPr lang="zh-CN" altLang="en-US" sz="1200">
                <a:solidFill>
                  <a:schemeClr val="bg1"/>
                </a:solidFill>
                <a:latin typeface="禹卫书法行书繁体" panose="02000603000000000000" charset="-122"/>
                <a:ea typeface="禹卫书法行书繁体" panose="02000603000000000000" charset="-122"/>
              </a:endParaRPr>
            </a:p>
          </p:txBody>
        </p:sp>
      </p:grpSp>
      <p:sp>
        <p:nvSpPr>
          <p:cNvPr id="7170" name="AutoShape 5"/>
          <p:cNvSpPr/>
          <p:nvPr/>
        </p:nvSpPr>
        <p:spPr>
          <a:xfrm>
            <a:off x="2037715" y="899795"/>
            <a:ext cx="8431213" cy="5053013"/>
          </a:xfrm>
          <a:prstGeom prst="flowChartAlternateProcess">
            <a:avLst/>
          </a:prstGeom>
          <a:solidFill>
            <a:srgbClr val="FFFFFF">
              <a:alpha val="79999"/>
            </a:srgbClr>
          </a:solidFill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dirty="0">
              <a:latin typeface="楷体_GB2312" pitchFamily="49" charset="-122"/>
            </a:endParaRPr>
          </a:p>
        </p:txBody>
      </p:sp>
      <p:sp>
        <p:nvSpPr>
          <p:cNvPr id="7171" name="Text Box 31"/>
          <p:cNvSpPr txBox="1"/>
          <p:nvPr/>
        </p:nvSpPr>
        <p:spPr>
          <a:xfrm>
            <a:off x="2291080" y="899795"/>
            <a:ext cx="7924800" cy="4831080"/>
          </a:xfrm>
          <a:prstGeom prst="rect">
            <a:avLst/>
          </a:prstGeom>
          <a:noFill/>
          <a:ln w="25400">
            <a:noFill/>
          </a:ln>
          <a:effectLst>
            <a:prstShdw prst="shdw17" dist="17961" dir="2699999">
              <a:srgbClr val="999999"/>
            </a:prstShdw>
          </a:effectLst>
        </p:spPr>
        <p:txBody>
          <a:bodyPr anchor="t" anchorCtr="1">
            <a:spAutoFit/>
          </a:bodyPr>
          <a:p>
            <a:pPr algn="just"/>
            <a:r>
              <a:rPr lang="zh-CN" altLang="en-US" dirty="0">
                <a:latin typeface="楷体_GB2312" pitchFamily="49" charset="-122"/>
              </a:rPr>
              <a:t>　　</a:t>
            </a:r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歌曲</a:t>
            </a:r>
            <a:r>
              <a:rPr lang="en-US" altLang="zh-CN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</a:t>
            </a:r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雨花石</a:t>
            </a:r>
            <a:r>
              <a:rPr lang="en-US" altLang="zh-CN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》</a:t>
            </a:r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是我国第一部儿童电视剧</a:t>
            </a:r>
            <a:r>
              <a:rPr lang="en-US" altLang="zh-CN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《</a:t>
            </a:r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红红的雨花石</a:t>
            </a:r>
            <a:r>
              <a:rPr lang="en-US" altLang="zh-CN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》</a:t>
            </a:r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的主题曲。歌曲短小精致，抒情优美，表达了主人公淳朴而又高尚的心愿，讴歌了革命先辈们默默付出、无私奉献的精神。</a:t>
            </a:r>
            <a:endParaRPr lang="zh-CN" altLang="en-US" sz="28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just"/>
            <a:r>
              <a:rPr lang="zh-CN" altLang="en-US" sz="28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该曲采用富有浓郁民族特色的七声羽调式，曲调具有抒情性。歌曲为单二部曲式，由两个平行结构的乐段构成：第一部分是深情的叙述，曲调婉转起伏，节奏富于变化；第二部分音区提高，大跳音程增多，推出歌曲的高潮。音乐最终结束在属音上，非主音的开放式结尾表达了人们对美好未来的向往。</a:t>
            </a:r>
            <a:r>
              <a:rPr lang="zh-CN" altLang="en-US" dirty="0">
                <a:latin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</a:endParaRPr>
          </a:p>
        </p:txBody>
      </p:sp>
      <p:pic>
        <p:nvPicPr>
          <p:cNvPr id="11271" name="Picture 29" descr="2a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49513" cy="1233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AutoShape 31"/>
          <p:cNvSpPr/>
          <p:nvPr/>
        </p:nvSpPr>
        <p:spPr>
          <a:xfrm>
            <a:off x="894715" y="242570"/>
            <a:ext cx="8459788" cy="5334000"/>
          </a:xfrm>
          <a:prstGeom prst="flowChartAlternateProcess">
            <a:avLst/>
          </a:prstGeom>
          <a:solidFill>
            <a:srgbClr val="FFFFFF">
              <a:alpha val="70195"/>
            </a:srgbClr>
          </a:solidFill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lnSpc>
                <a:spcPct val="100000"/>
              </a:lnSpc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Text Box 94"/>
          <p:cNvSpPr txBox="1"/>
          <p:nvPr/>
        </p:nvSpPr>
        <p:spPr>
          <a:xfrm>
            <a:off x="1657350" y="873125"/>
            <a:ext cx="6934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</a:t>
            </a: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随琴唱唱歌谱，唱好切分音、休止符，注意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249" name="Text Box 126"/>
          <p:cNvSpPr txBox="1"/>
          <p:nvPr/>
        </p:nvSpPr>
        <p:spPr>
          <a:xfrm>
            <a:off x="6078220" y="1509395"/>
            <a:ext cx="3276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等节奏的准确表现。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250" name="Text Box 127"/>
          <p:cNvSpPr txBox="1"/>
          <p:nvPr/>
        </p:nvSpPr>
        <p:spPr>
          <a:xfrm>
            <a:off x="1524000" y="2613660"/>
            <a:ext cx="72390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ts val="4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　2.歌曲《雨花石》的高潮在哪一部分？这部分的音区、旋律有何变化？为了更好地表达这种纯朴又崇高的情感，演唱时应怎样处理全曲的力度表现？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0254" name="Picture 34" descr="C:\Documents and Settings\Administrator\桌面\呆逼啊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55" y="1509395"/>
            <a:ext cx="4586288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5" name="AutoShape 4">
            <a:hlinkClick r:id="" action="ppaction://noaction"/>
          </p:cNvPr>
          <p:cNvSpPr/>
          <p:nvPr/>
        </p:nvSpPr>
        <p:spPr>
          <a:xfrm>
            <a:off x="7696200" y="6477000"/>
            <a:ext cx="1066800" cy="304800"/>
          </a:xfrm>
          <a:prstGeom prst="roundRect">
            <a:avLst>
              <a:gd name="adj" fmla="val 16667"/>
            </a:avLst>
          </a:prstGeom>
          <a:solidFill>
            <a:schemeClr val="accent1">
              <a:alpha val="59999"/>
            </a:schemeClr>
          </a:solidFill>
          <a:ln w="222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3399FF"/>
                </a:solidFill>
                <a:latin typeface="Arial" panose="020B0604020202020204" pitchFamily="34" charset="0"/>
              </a:rPr>
              <a:t>简线谱转换</a:t>
            </a:r>
            <a:endParaRPr lang="zh-CN" altLang="en-US" sz="1400" dirty="0">
              <a:solidFill>
                <a:srgbClr val="3399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602" flipH="1">
            <a:off x="293959" y="83433"/>
            <a:ext cx="646330" cy="861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5634"/>
            <a:ext cx="3712723" cy="952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6174541"/>
            <a:ext cx="8437123" cy="6834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0" y="381635"/>
            <a:ext cx="2667000" cy="813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565" y="613410"/>
            <a:ext cx="7890510" cy="556133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916405" y="191259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rgbClr val="28A9DF"/>
                </a:solidFill>
                <a:latin typeface="方正小标宋_GBK" panose="02000000000000000000" pitchFamily="2" charset="-122"/>
                <a:ea typeface="方正小标宋_GBK" panose="02000000000000000000" pitchFamily="2" charset="-122"/>
              </a:rPr>
              <a:t>雨　花　石</a:t>
            </a:r>
            <a:endParaRPr lang="zh-CN" altLang="en-US" sz="2400" b="1" dirty="0">
              <a:solidFill>
                <a:srgbClr val="28A9DF"/>
              </a:solidFill>
              <a:latin typeface="方正小标宋_GBK" panose="02000000000000000000" pitchFamily="2" charset="-122"/>
              <a:ea typeface="方正小标宋_GBK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61450" y="1585595"/>
            <a:ext cx="2958465" cy="3136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220000"/>
              </a:lnSpc>
            </a:pPr>
            <a:r>
              <a:rPr lang="zh-CN" altLang="en-US" sz="2400" dirty="0">
                <a:latin typeface="华文新魏" panose="02010800040101010101" charset="-122"/>
                <a:ea typeface="华文新魏" panose="02010800040101010101" charset="-122"/>
              </a:rPr>
              <a:t>歌曲《雨花石》由物见人，以小见大，你知道歌曲的高潮部分在哪里吗？歌声如何唱出真切的情感？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035" y="1824990"/>
            <a:ext cx="481965" cy="522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602" flipH="1">
            <a:off x="11158174" y="247263"/>
            <a:ext cx="646330" cy="861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5634"/>
            <a:ext cx="3712723" cy="952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6174541"/>
            <a:ext cx="8437123" cy="6834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5" y="0"/>
            <a:ext cx="8489950" cy="6193155"/>
          </a:xfrm>
          <a:prstGeom prst="rect">
            <a:avLst/>
          </a:prstGeom>
        </p:spPr>
      </p:pic>
      <p:pic>
        <p:nvPicPr>
          <p:cNvPr id="19461" name="Picture 4" descr="4a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150" y="163830"/>
            <a:ext cx="2895600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" y="2823469"/>
            <a:ext cx="2616964" cy="3858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602" flipH="1">
            <a:off x="293959" y="83433"/>
            <a:ext cx="646330" cy="861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5634"/>
            <a:ext cx="3712723" cy="952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877" y="6174541"/>
            <a:ext cx="8437123" cy="683459"/>
          </a:xfrm>
          <a:prstGeom prst="rect">
            <a:avLst/>
          </a:prstGeom>
        </p:spPr>
      </p:pic>
      <p:pic>
        <p:nvPicPr>
          <p:cNvPr id="18" name="图片 17" descr="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920"/>
            <a:ext cx="2790825" cy="4429125"/>
          </a:xfrm>
          <a:prstGeom prst="rect">
            <a:avLst/>
          </a:prstGeom>
        </p:spPr>
      </p:pic>
      <p:pic>
        <p:nvPicPr>
          <p:cNvPr id="2" name="图片 1" descr="QQ20250430-1640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845" y="581025"/>
            <a:ext cx="9401175" cy="569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487.9,&quot;left&quot;:-0.012440944881927863,&quot;top&quot;:100.37803149606297,&quot;width&quot;:830.501181102362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WPS 演示</Application>
  <PresentationFormat>宽屏</PresentationFormat>
  <Paragraphs>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楷体</vt:lpstr>
      <vt:lpstr>方正小标宋_GBK</vt:lpstr>
      <vt:lpstr>微软雅黑</vt:lpstr>
      <vt:lpstr>华文新魏</vt:lpstr>
      <vt:lpstr>方正楷体简体</vt:lpstr>
      <vt:lpstr>禹卫书法行书繁体</vt:lpstr>
      <vt:lpstr>楷体_GB2312</vt:lpstr>
      <vt:lpstr>Times New Roman</vt:lpstr>
      <vt:lpstr>Calibri</vt:lpstr>
      <vt:lpstr>华文行楷</vt:lpstr>
      <vt:lpstr>Arial Unicode MS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无岸</dc:creator>
  <cp:lastModifiedBy>WPS_1638953242</cp:lastModifiedBy>
  <cp:revision>23</cp:revision>
  <dcterms:created xsi:type="dcterms:W3CDTF">2019-09-16T07:48:00Z</dcterms:created>
  <dcterms:modified xsi:type="dcterms:W3CDTF">2025-04-30T08:45:20Z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TemplateUUID">
    <vt:lpwstr>v1.0_mb_uiOZVnFexiQX/7Fs93BKIw==</vt:lpwstr>
  </property>
  <property fmtid="{D5CDD505-2E9C-101B-9397-08002B2CF9AE}" pid="4" name="ICV">
    <vt:lpwstr>DA4C481303254644A1535DBF8E095B8F_13</vt:lpwstr>
  </property>
</Properties>
</file>