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70" r:id="rId12"/>
    <p:sldId id="271" r:id="rId13"/>
    <p:sldId id="272" r:id="rId14"/>
    <p:sldId id="273" r:id="rId15"/>
  </p:sldIdLst>
  <p:sldSz cx="12192000" cy="6858000"/>
  <p:notesSz cx="6858000" cy="9144000"/>
  <p:embeddedFontLst>
    <p:embeddedFont>
      <p:font typeface="OPPOSans H" panose="02010600030101010101" charset="-122"/>
      <p:regular r:id="rId16"/>
    </p:embeddedFont>
    <p:embeddedFont>
      <p:font typeface="Source Han Sans" panose="02010600030101010101" charset="-122"/>
      <p:regular r:id="rId17"/>
    </p:embeddedFont>
    <p:embeddedFont>
      <p:font typeface="Source Han Sans CN Bold" panose="02010600030101010101" charset="-122"/>
      <p:regular r:id="rId18"/>
    </p:embeddedFont>
    <p:embeddedFont>
      <p:font typeface="Source Han Serif SC Bold" panose="02010600030101010101" charset="-122"/>
      <p:regular r:id="rId19"/>
    </p:embeddedFont>
    <p:embeddedFont>
      <p:font typeface="Source Han Serif SC Regular" panose="02010600030101010101" charset="-122"/>
      <p:regular r:id="rId20"/>
    </p:embeddedFont>
    <p:embeddedFont>
      <p:font typeface="仿宋" panose="02010609060101010101" pitchFamily="49" charset="-122"/>
      <p:regular r:id="rId21"/>
    </p:embeddedFont>
    <p:embeddedFont>
      <p:font typeface="华文行楷" panose="02010800040101010101" pitchFamily="2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l="107" r="107"/>
          <a:stretch>
            <a:fillRect/>
          </a:stretch>
        </p:blipFill>
        <p:spPr>
          <a:xfrm flipH="1">
            <a:off x="21971" y="0"/>
            <a:ext cx="12170029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1469392" y="1002959"/>
            <a:ext cx="9430558" cy="3845487"/>
          </a:xfrm>
          <a:custGeom>
            <a:avLst/>
            <a:gdLst>
              <a:gd name="connsiteX0" fmla="*/ 422253 w 10858500"/>
              <a:gd name="connsiteY0" fmla="*/ 0 h 3975100"/>
              <a:gd name="connsiteX1" fmla="*/ 10436248 w 10858500"/>
              <a:gd name="connsiteY1" fmla="*/ 0 h 3975100"/>
              <a:gd name="connsiteX2" fmla="*/ 10606184 w 10858500"/>
              <a:gd name="connsiteY2" fmla="*/ 169936 h 3975100"/>
              <a:gd name="connsiteX3" fmla="*/ 10606184 w 10858500"/>
              <a:gd name="connsiteY3" fmla="*/ 219677 h 3975100"/>
              <a:gd name="connsiteX4" fmla="*/ 10707347 w 10858500"/>
              <a:gd name="connsiteY4" fmla="*/ 219677 h 3975100"/>
              <a:gd name="connsiteX5" fmla="*/ 10858500 w 10858500"/>
              <a:gd name="connsiteY5" fmla="*/ 370830 h 3975100"/>
              <a:gd name="connsiteX6" fmla="*/ 10858500 w 10858500"/>
              <a:gd name="connsiteY6" fmla="*/ 3604270 h 3975100"/>
              <a:gd name="connsiteX7" fmla="*/ 10707347 w 10858500"/>
              <a:gd name="connsiteY7" fmla="*/ 3755423 h 3975100"/>
              <a:gd name="connsiteX8" fmla="*/ 10606184 w 10858500"/>
              <a:gd name="connsiteY8" fmla="*/ 3755423 h 3975100"/>
              <a:gd name="connsiteX9" fmla="*/ 10606184 w 10858500"/>
              <a:gd name="connsiteY9" fmla="*/ 3805164 h 3975100"/>
              <a:gd name="connsiteX10" fmla="*/ 10436248 w 10858500"/>
              <a:gd name="connsiteY10" fmla="*/ 3975100 h 3975100"/>
              <a:gd name="connsiteX11" fmla="*/ 422253 w 10858500"/>
              <a:gd name="connsiteY11" fmla="*/ 3975100 h 3975100"/>
              <a:gd name="connsiteX12" fmla="*/ 252317 w 10858500"/>
              <a:gd name="connsiteY12" fmla="*/ 3805164 h 3975100"/>
              <a:gd name="connsiteX13" fmla="*/ 252317 w 10858500"/>
              <a:gd name="connsiteY13" fmla="*/ 3755423 h 3975100"/>
              <a:gd name="connsiteX14" fmla="*/ 151153 w 10858500"/>
              <a:gd name="connsiteY14" fmla="*/ 3755423 h 3975100"/>
              <a:gd name="connsiteX15" fmla="*/ 0 w 10858500"/>
              <a:gd name="connsiteY15" fmla="*/ 3604270 h 3975100"/>
              <a:gd name="connsiteX16" fmla="*/ 0 w 10858500"/>
              <a:gd name="connsiteY16" fmla="*/ 370830 h 3975100"/>
              <a:gd name="connsiteX17" fmla="*/ 151153 w 10858500"/>
              <a:gd name="connsiteY17" fmla="*/ 219677 h 3975100"/>
              <a:gd name="connsiteX18" fmla="*/ 252317 w 10858500"/>
              <a:gd name="connsiteY18" fmla="*/ 219677 h 3975100"/>
              <a:gd name="connsiteX19" fmla="*/ 252317 w 10858500"/>
              <a:gd name="connsiteY19" fmla="*/ 169936 h 3975100"/>
              <a:gd name="connsiteX20" fmla="*/ 422253 w 10858500"/>
              <a:gd name="connsiteY20" fmla="*/ 0 h 3975100"/>
            </a:gdLst>
            <a:ahLst/>
            <a:cxnLst/>
            <a:rect l="l" t="t" r="r" b="b"/>
            <a:pathLst>
              <a:path w="10858500" h="3975100">
                <a:moveTo>
                  <a:pt x="422253" y="0"/>
                </a:moveTo>
                <a:lnTo>
                  <a:pt x="10436248" y="0"/>
                </a:lnTo>
                <a:cubicBezTo>
                  <a:pt x="10530101" y="0"/>
                  <a:pt x="10606184" y="76083"/>
                  <a:pt x="10606184" y="169936"/>
                </a:cubicBezTo>
                <a:lnTo>
                  <a:pt x="10606184" y="219677"/>
                </a:lnTo>
                <a:lnTo>
                  <a:pt x="10707347" y="219677"/>
                </a:lnTo>
                <a:cubicBezTo>
                  <a:pt x="10790826" y="219677"/>
                  <a:pt x="10858500" y="287351"/>
                  <a:pt x="10858500" y="370830"/>
                </a:cubicBezTo>
                <a:lnTo>
                  <a:pt x="10858500" y="3604270"/>
                </a:lnTo>
                <a:cubicBezTo>
                  <a:pt x="10858500" y="3687749"/>
                  <a:pt x="10790826" y="3755423"/>
                  <a:pt x="10707347" y="3755423"/>
                </a:cubicBezTo>
                <a:lnTo>
                  <a:pt x="10606184" y="3755423"/>
                </a:lnTo>
                <a:lnTo>
                  <a:pt x="10606184" y="3805164"/>
                </a:lnTo>
                <a:cubicBezTo>
                  <a:pt x="10606184" y="3899017"/>
                  <a:pt x="10530101" y="3975100"/>
                  <a:pt x="10436248" y="3975100"/>
                </a:cubicBezTo>
                <a:lnTo>
                  <a:pt x="422253" y="3975100"/>
                </a:lnTo>
                <a:cubicBezTo>
                  <a:pt x="328400" y="3975100"/>
                  <a:pt x="252317" y="3899017"/>
                  <a:pt x="252317" y="3805164"/>
                </a:cubicBezTo>
                <a:lnTo>
                  <a:pt x="252317" y="3755423"/>
                </a:lnTo>
                <a:lnTo>
                  <a:pt x="151153" y="3755423"/>
                </a:lnTo>
                <a:cubicBezTo>
                  <a:pt x="67674" y="3755423"/>
                  <a:pt x="0" y="3687749"/>
                  <a:pt x="0" y="3604270"/>
                </a:cubicBezTo>
                <a:lnTo>
                  <a:pt x="0" y="370830"/>
                </a:lnTo>
                <a:cubicBezTo>
                  <a:pt x="0" y="287351"/>
                  <a:pt x="67674" y="219677"/>
                  <a:pt x="151153" y="219677"/>
                </a:cubicBezTo>
                <a:lnTo>
                  <a:pt x="252317" y="219677"/>
                </a:lnTo>
                <a:lnTo>
                  <a:pt x="252317" y="169936"/>
                </a:lnTo>
                <a:cubicBezTo>
                  <a:pt x="252317" y="76083"/>
                  <a:pt x="328400" y="0"/>
                  <a:pt x="422253" y="0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571898" y="1094925"/>
            <a:ext cx="9225547" cy="3668461"/>
          </a:xfrm>
          <a:custGeom>
            <a:avLst/>
            <a:gdLst>
              <a:gd name="connsiteX0" fmla="*/ 422253 w 10858500"/>
              <a:gd name="connsiteY0" fmla="*/ 0 h 3975100"/>
              <a:gd name="connsiteX1" fmla="*/ 10436248 w 10858500"/>
              <a:gd name="connsiteY1" fmla="*/ 0 h 3975100"/>
              <a:gd name="connsiteX2" fmla="*/ 10606184 w 10858500"/>
              <a:gd name="connsiteY2" fmla="*/ 169936 h 3975100"/>
              <a:gd name="connsiteX3" fmla="*/ 10606184 w 10858500"/>
              <a:gd name="connsiteY3" fmla="*/ 219677 h 3975100"/>
              <a:gd name="connsiteX4" fmla="*/ 10707347 w 10858500"/>
              <a:gd name="connsiteY4" fmla="*/ 219677 h 3975100"/>
              <a:gd name="connsiteX5" fmla="*/ 10858500 w 10858500"/>
              <a:gd name="connsiteY5" fmla="*/ 370830 h 3975100"/>
              <a:gd name="connsiteX6" fmla="*/ 10858500 w 10858500"/>
              <a:gd name="connsiteY6" fmla="*/ 3604270 h 3975100"/>
              <a:gd name="connsiteX7" fmla="*/ 10707347 w 10858500"/>
              <a:gd name="connsiteY7" fmla="*/ 3755423 h 3975100"/>
              <a:gd name="connsiteX8" fmla="*/ 10606184 w 10858500"/>
              <a:gd name="connsiteY8" fmla="*/ 3755423 h 3975100"/>
              <a:gd name="connsiteX9" fmla="*/ 10606184 w 10858500"/>
              <a:gd name="connsiteY9" fmla="*/ 3805164 h 3975100"/>
              <a:gd name="connsiteX10" fmla="*/ 10436248 w 10858500"/>
              <a:gd name="connsiteY10" fmla="*/ 3975100 h 3975100"/>
              <a:gd name="connsiteX11" fmla="*/ 422253 w 10858500"/>
              <a:gd name="connsiteY11" fmla="*/ 3975100 h 3975100"/>
              <a:gd name="connsiteX12" fmla="*/ 252317 w 10858500"/>
              <a:gd name="connsiteY12" fmla="*/ 3805164 h 3975100"/>
              <a:gd name="connsiteX13" fmla="*/ 252317 w 10858500"/>
              <a:gd name="connsiteY13" fmla="*/ 3755423 h 3975100"/>
              <a:gd name="connsiteX14" fmla="*/ 151153 w 10858500"/>
              <a:gd name="connsiteY14" fmla="*/ 3755423 h 3975100"/>
              <a:gd name="connsiteX15" fmla="*/ 0 w 10858500"/>
              <a:gd name="connsiteY15" fmla="*/ 3604270 h 3975100"/>
              <a:gd name="connsiteX16" fmla="*/ 0 w 10858500"/>
              <a:gd name="connsiteY16" fmla="*/ 370830 h 3975100"/>
              <a:gd name="connsiteX17" fmla="*/ 151153 w 10858500"/>
              <a:gd name="connsiteY17" fmla="*/ 219677 h 3975100"/>
              <a:gd name="connsiteX18" fmla="*/ 252317 w 10858500"/>
              <a:gd name="connsiteY18" fmla="*/ 219677 h 3975100"/>
              <a:gd name="connsiteX19" fmla="*/ 252317 w 10858500"/>
              <a:gd name="connsiteY19" fmla="*/ 169936 h 3975100"/>
              <a:gd name="connsiteX20" fmla="*/ 422253 w 10858500"/>
              <a:gd name="connsiteY20" fmla="*/ 0 h 3975100"/>
            </a:gdLst>
            <a:ahLst/>
            <a:cxnLst/>
            <a:rect l="l" t="t" r="r" b="b"/>
            <a:pathLst>
              <a:path w="10858500" h="3975100">
                <a:moveTo>
                  <a:pt x="422253" y="0"/>
                </a:moveTo>
                <a:lnTo>
                  <a:pt x="10436248" y="0"/>
                </a:lnTo>
                <a:cubicBezTo>
                  <a:pt x="10530101" y="0"/>
                  <a:pt x="10606184" y="76083"/>
                  <a:pt x="10606184" y="169936"/>
                </a:cubicBezTo>
                <a:lnTo>
                  <a:pt x="10606184" y="219677"/>
                </a:lnTo>
                <a:lnTo>
                  <a:pt x="10707347" y="219677"/>
                </a:lnTo>
                <a:cubicBezTo>
                  <a:pt x="10790826" y="219677"/>
                  <a:pt x="10858500" y="287351"/>
                  <a:pt x="10858500" y="370830"/>
                </a:cubicBezTo>
                <a:lnTo>
                  <a:pt x="10858500" y="3604270"/>
                </a:lnTo>
                <a:cubicBezTo>
                  <a:pt x="10858500" y="3687749"/>
                  <a:pt x="10790826" y="3755423"/>
                  <a:pt x="10707347" y="3755423"/>
                </a:cubicBezTo>
                <a:lnTo>
                  <a:pt x="10606184" y="3755423"/>
                </a:lnTo>
                <a:lnTo>
                  <a:pt x="10606184" y="3805164"/>
                </a:lnTo>
                <a:cubicBezTo>
                  <a:pt x="10606184" y="3899017"/>
                  <a:pt x="10530101" y="3975100"/>
                  <a:pt x="10436248" y="3975100"/>
                </a:cubicBezTo>
                <a:lnTo>
                  <a:pt x="422253" y="3975100"/>
                </a:lnTo>
                <a:cubicBezTo>
                  <a:pt x="328400" y="3975100"/>
                  <a:pt x="252317" y="3899017"/>
                  <a:pt x="252317" y="3805164"/>
                </a:cubicBezTo>
                <a:lnTo>
                  <a:pt x="252317" y="3755423"/>
                </a:lnTo>
                <a:lnTo>
                  <a:pt x="151153" y="3755423"/>
                </a:lnTo>
                <a:cubicBezTo>
                  <a:pt x="67674" y="3755423"/>
                  <a:pt x="0" y="3687749"/>
                  <a:pt x="0" y="3604270"/>
                </a:cubicBezTo>
                <a:lnTo>
                  <a:pt x="0" y="370830"/>
                </a:lnTo>
                <a:cubicBezTo>
                  <a:pt x="0" y="287351"/>
                  <a:pt x="67674" y="219677"/>
                  <a:pt x="151153" y="219677"/>
                </a:cubicBezTo>
                <a:lnTo>
                  <a:pt x="252317" y="219677"/>
                </a:lnTo>
                <a:lnTo>
                  <a:pt x="252317" y="169936"/>
                </a:lnTo>
                <a:cubicBezTo>
                  <a:pt x="252317" y="76083"/>
                  <a:pt x="328400" y="0"/>
                  <a:pt x="422253" y="0"/>
                </a:cubicBezTo>
                <a:close/>
              </a:path>
            </a:pathLst>
          </a:custGeom>
          <a:solidFill>
            <a:schemeClr val="accent1">
              <a:alpha val="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3149" y="360699"/>
            <a:ext cx="2030496" cy="25214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826908" y="5099490"/>
            <a:ext cx="2480414" cy="587369"/>
          </a:xfrm>
          <a:prstGeom prst="plaqu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88900" sx="102000" sy="102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910843" y="5187828"/>
            <a:ext cx="2312543" cy="451376"/>
          </a:xfrm>
          <a:prstGeom prst="plaque">
            <a:avLst/>
          </a:pr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261366" y="5247533"/>
            <a:ext cx="184661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7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主讲人</a:t>
            </a:r>
            <a:r>
              <a:rPr kumimoji="1" lang="en-US" altLang="zh-CN" sz="1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：</a:t>
            </a:r>
            <a:r>
              <a:rPr kumimoji="1" lang="zh-CN" altLang="en-US" sz="1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郭小萱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7343079" y="5255717"/>
            <a:ext cx="184661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alphaModFix/>
          </a:blip>
          <a:srcRect r="69469" b="65370"/>
          <a:stretch>
            <a:fillRect/>
          </a:stretch>
        </p:blipFill>
        <p:spPr>
          <a:xfrm>
            <a:off x="11019972" y="927099"/>
            <a:ext cx="1172029" cy="1329356"/>
          </a:xfrm>
          <a:custGeom>
            <a:avLst/>
            <a:gdLst>
              <a:gd name="connsiteX0" fmla="*/ 0 w 1172029"/>
              <a:gd name="connsiteY0" fmla="*/ 0 h 1329356"/>
              <a:gd name="connsiteX1" fmla="*/ 1172029 w 1172029"/>
              <a:gd name="connsiteY1" fmla="*/ 0 h 1329356"/>
              <a:gd name="connsiteX2" fmla="*/ 1172029 w 1172029"/>
              <a:gd name="connsiteY2" fmla="*/ 1329356 h 1329356"/>
              <a:gd name="connsiteX3" fmla="*/ 0 w 1172029"/>
              <a:gd name="connsiteY3" fmla="*/ 1329356 h 1329356"/>
            </a:gdLst>
            <a:ahLst/>
            <a:cxnLst/>
            <a:rect l="l" t="t" r="r" b="b"/>
            <a:pathLst>
              <a:path w="1172029" h="1329356">
                <a:moveTo>
                  <a:pt x="0" y="0"/>
                </a:moveTo>
                <a:lnTo>
                  <a:pt x="1172029" y="0"/>
                </a:lnTo>
                <a:lnTo>
                  <a:pt x="1172029" y="1329356"/>
                </a:lnTo>
                <a:lnTo>
                  <a:pt x="0" y="13293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alphaModFix amt="34000"/>
          </a:blip>
          <a:srcRect/>
          <a:stretch>
            <a:fillRect/>
          </a:stretch>
        </p:blipFill>
        <p:spPr>
          <a:xfrm>
            <a:off x="9410290" y="244369"/>
            <a:ext cx="1528834" cy="102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-48930" y="6235700"/>
            <a:ext cx="12384704" cy="6223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962827" y="6386226"/>
            <a:ext cx="10361190" cy="321249"/>
            <a:chOff x="962827" y="6386226"/>
            <a:chExt cx="10361190" cy="321249"/>
          </a:xfrm>
        </p:grpSpPr>
        <p:grpSp>
          <p:nvGrpSpPr>
            <p:cNvPr id="19" name="组合 18"/>
            <p:cNvGrpSpPr/>
            <p:nvPr/>
          </p:nvGrpSpPr>
          <p:grpSpPr>
            <a:xfrm>
              <a:off x="962827" y="6397805"/>
              <a:ext cx="307459" cy="307459"/>
              <a:chOff x="962827" y="6397805"/>
              <a:chExt cx="307459" cy="307459"/>
            </a:xfrm>
          </p:grpSpPr>
          <p:sp>
            <p:nvSpPr>
              <p:cNvPr id="20" name="标题 1"/>
              <p:cNvSpPr txBox="1"/>
              <p:nvPr/>
            </p:nvSpPr>
            <p:spPr>
              <a:xfrm>
                <a:off x="962827" y="6397805"/>
                <a:ext cx="307459" cy="307459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>
                <a:off x="1017135" y="6452113"/>
                <a:ext cx="198842" cy="198842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1016558" y="6397805"/>
              <a:ext cx="307459" cy="307459"/>
              <a:chOff x="11016558" y="6397805"/>
              <a:chExt cx="307459" cy="307459"/>
            </a:xfrm>
          </p:grpSpPr>
          <p:sp>
            <p:nvSpPr>
              <p:cNvPr id="23" name="标题 1"/>
              <p:cNvSpPr txBox="1"/>
              <p:nvPr/>
            </p:nvSpPr>
            <p:spPr>
              <a:xfrm>
                <a:off x="11016558" y="6397805"/>
                <a:ext cx="307459" cy="307459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11070866" y="6452113"/>
                <a:ext cx="198842" cy="198842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cxnSp>
          <p:nvCxnSpPr>
            <p:cNvPr id="25" name="标题 1"/>
            <p:cNvCxnSpPr/>
            <p:nvPr/>
          </p:nvCxnSpPr>
          <p:spPr>
            <a:xfrm>
              <a:off x="1451336" y="6452113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26" name="标题 1"/>
            <p:cNvCxnSpPr/>
            <p:nvPr/>
          </p:nvCxnSpPr>
          <p:spPr>
            <a:xfrm>
              <a:off x="1451336" y="6482976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27" name="标题 1"/>
            <p:cNvCxnSpPr/>
            <p:nvPr/>
          </p:nvCxnSpPr>
          <p:spPr>
            <a:xfrm>
              <a:off x="1451336" y="6650955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28" name="标题 1"/>
            <p:cNvCxnSpPr/>
            <p:nvPr/>
          </p:nvCxnSpPr>
          <p:spPr>
            <a:xfrm>
              <a:off x="1451336" y="6680964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grpSp>
          <p:nvGrpSpPr>
            <p:cNvPr id="29" name="组合 28"/>
            <p:cNvGrpSpPr/>
            <p:nvPr/>
          </p:nvGrpSpPr>
          <p:grpSpPr>
            <a:xfrm>
              <a:off x="4315431" y="6400016"/>
              <a:ext cx="307459" cy="307459"/>
              <a:chOff x="4315431" y="6400016"/>
              <a:chExt cx="307459" cy="307459"/>
            </a:xfrm>
          </p:grpSpPr>
          <p:sp>
            <p:nvSpPr>
              <p:cNvPr id="30" name="标题 1"/>
              <p:cNvSpPr txBox="1"/>
              <p:nvPr/>
            </p:nvSpPr>
            <p:spPr>
              <a:xfrm>
                <a:off x="4315431" y="6400016"/>
                <a:ext cx="307459" cy="307459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31" name="标题 1"/>
              <p:cNvSpPr txBox="1"/>
              <p:nvPr/>
            </p:nvSpPr>
            <p:spPr>
              <a:xfrm>
                <a:off x="4369739" y="6454324"/>
                <a:ext cx="198842" cy="198842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cxnSp>
          <p:nvCxnSpPr>
            <p:cNvPr id="32" name="标题 1"/>
            <p:cNvCxnSpPr/>
            <p:nvPr/>
          </p:nvCxnSpPr>
          <p:spPr>
            <a:xfrm>
              <a:off x="4803940" y="6454324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33" name="标题 1"/>
            <p:cNvCxnSpPr/>
            <p:nvPr/>
          </p:nvCxnSpPr>
          <p:spPr>
            <a:xfrm>
              <a:off x="4803940" y="6485187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34" name="标题 1"/>
            <p:cNvCxnSpPr/>
            <p:nvPr/>
          </p:nvCxnSpPr>
          <p:spPr>
            <a:xfrm>
              <a:off x="4803940" y="6653166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35" name="标题 1"/>
            <p:cNvCxnSpPr/>
            <p:nvPr/>
          </p:nvCxnSpPr>
          <p:spPr>
            <a:xfrm>
              <a:off x="4803940" y="6683175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grpSp>
          <p:nvGrpSpPr>
            <p:cNvPr id="36" name="组合 35"/>
            <p:cNvGrpSpPr/>
            <p:nvPr/>
          </p:nvGrpSpPr>
          <p:grpSpPr>
            <a:xfrm>
              <a:off x="7666843" y="6386226"/>
              <a:ext cx="307459" cy="307459"/>
              <a:chOff x="7666843" y="6386226"/>
              <a:chExt cx="307459" cy="307459"/>
            </a:xfrm>
          </p:grpSpPr>
          <p:sp>
            <p:nvSpPr>
              <p:cNvPr id="37" name="标题 1"/>
              <p:cNvSpPr txBox="1"/>
              <p:nvPr/>
            </p:nvSpPr>
            <p:spPr>
              <a:xfrm>
                <a:off x="7666843" y="6386226"/>
                <a:ext cx="307459" cy="307459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38" name="标题 1"/>
              <p:cNvSpPr txBox="1"/>
              <p:nvPr/>
            </p:nvSpPr>
            <p:spPr>
              <a:xfrm>
                <a:off x="7721151" y="6440534"/>
                <a:ext cx="198842" cy="198842"/>
              </a:xfrm>
              <a:prstGeom prst="ellipse">
                <a:avLst/>
              </a:prstGeom>
              <a:noFill/>
              <a:ln w="12700" cap="sq">
                <a:solidFill>
                  <a:schemeClr val="accent1">
                    <a:lumMod val="40000"/>
                    <a:lumOff val="60000"/>
                  </a:schemeClr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cxnSp>
          <p:nvCxnSpPr>
            <p:cNvPr id="39" name="标题 1"/>
            <p:cNvCxnSpPr/>
            <p:nvPr/>
          </p:nvCxnSpPr>
          <p:spPr>
            <a:xfrm>
              <a:off x="8155352" y="6440534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40" name="标题 1"/>
            <p:cNvCxnSpPr/>
            <p:nvPr/>
          </p:nvCxnSpPr>
          <p:spPr>
            <a:xfrm>
              <a:off x="8155352" y="6471397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41" name="标题 1"/>
            <p:cNvCxnSpPr/>
            <p:nvPr/>
          </p:nvCxnSpPr>
          <p:spPr>
            <a:xfrm>
              <a:off x="8155352" y="6639376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  <p:cxnSp>
          <p:nvCxnSpPr>
            <p:cNvPr id="42" name="标题 1"/>
            <p:cNvCxnSpPr/>
            <p:nvPr/>
          </p:nvCxnSpPr>
          <p:spPr>
            <a:xfrm>
              <a:off x="8155352" y="6669385"/>
              <a:ext cx="2671684" cy="0"/>
            </a:xfrm>
            <a:prstGeom prst="line">
              <a:avLst/>
            </a:prstGeom>
            <a:noFill/>
            <a:ln w="9525" cap="sq">
              <a:solidFill>
                <a:schemeClr val="accent1">
                  <a:lumMod val="20000"/>
                  <a:lumOff val="80000"/>
                  <a:alpha val="31000"/>
                </a:schemeClr>
              </a:solidFill>
              <a:prstDash val="solid"/>
              <a:miter/>
            </a:ln>
          </p:spPr>
        </p:cxnSp>
      </p:grpSp>
      <p:sp>
        <p:nvSpPr>
          <p:cNvPr id="43" name="标题 1"/>
          <p:cNvSpPr txBox="1"/>
          <p:nvPr/>
        </p:nvSpPr>
        <p:spPr>
          <a:xfrm>
            <a:off x="1756549" y="1291087"/>
            <a:ext cx="8856244" cy="25112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9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Source Han Serif SC Bold"/>
              </a:rPr>
              <a:t>雨花</a:t>
            </a:r>
            <a:r>
              <a:rPr kumimoji="1" lang="zh-CN" altLang="en-US" sz="59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Source Han Serif SC Bold"/>
              </a:rPr>
              <a:t>淬墨，文心绽华</a:t>
            </a:r>
            <a:endParaRPr kumimoji="1" lang="zh-CN" altLang="en-US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3775525" y="3849180"/>
            <a:ext cx="4818292" cy="45231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标题 1"/>
          <p:cNvSpPr txBox="1"/>
          <p:nvPr/>
        </p:nvSpPr>
        <p:spPr>
          <a:xfrm>
            <a:off x="4363672" y="3906418"/>
            <a:ext cx="3667398" cy="4523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zh-CN" altLang="en-US" sz="2300" dirty="0">
                <a:ln w="12700">
                  <a:noFill/>
                </a:ln>
                <a:solidFill>
                  <a:schemeClr val="accent1">
                    <a:lumMod val="75000"/>
                  </a:schemeClr>
                </a:solidFill>
                <a:latin typeface="Source Han Serif SC Regular"/>
                <a:ea typeface="Source Han Serif SC Regular"/>
                <a:cs typeface="Source Han Serif SC Regular"/>
              </a:rPr>
              <a:t>雨花石与语文写作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8000"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-1"/>
            <a:ext cx="12231862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550175" y="1783183"/>
            <a:ext cx="1891448" cy="18914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75899" y="4353241"/>
            <a:ext cx="3240000" cy="13438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根据资料撰写一篇300字的科学说明文《雨花石的形成之谜》，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用“首先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—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随后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—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最终”等逻辑词串联内容，培养学生的写作能力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通过查阅资料，了解雨花石的形成过程，丰富学生的科学知识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sz="1600" dirty="0"/>
          </a:p>
        </p:txBody>
      </p:sp>
      <p:sp>
        <p:nvSpPr>
          <p:cNvPr id="9" name="标题 1"/>
          <p:cNvSpPr txBox="1"/>
          <p:nvPr/>
        </p:nvSpPr>
        <p:spPr>
          <a:xfrm>
            <a:off x="2846057" y="2076497"/>
            <a:ext cx="1299685" cy="129968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406400" dist="38100" dir="10800000" sx="106000" sy="106000" algn="r" rotWithShape="0">
              <a:schemeClr val="bg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846057" y="2081630"/>
            <a:ext cx="1299685" cy="129968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228600" dist="304800" dir="2700000" sx="88000" sy="88000" algn="tl" rotWithShape="0">
              <a:schemeClr val="accent2">
                <a:lumMod val="60000"/>
                <a:lumOff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256740" y="2500029"/>
            <a:ext cx="478318" cy="46288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737677" y="1783183"/>
            <a:ext cx="1891448" cy="18914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033559" y="2076497"/>
            <a:ext cx="1299685" cy="129968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406400" dist="38100" dir="10800000" sx="106000" sy="106000" algn="r" rotWithShape="0">
              <a:schemeClr val="bg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033559" y="2081630"/>
            <a:ext cx="1299685" cy="129968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228600" dist="304800" dir="2700000" sx="88000" sy="88000" algn="tl" rotWithShape="0">
              <a:schemeClr val="accent2">
                <a:lumMod val="60000"/>
                <a:lumOff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444243" y="2492313"/>
            <a:ext cx="478318" cy="478318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875899" y="3912939"/>
            <a:ext cx="3240000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撰写与串联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063401" y="4353241"/>
            <a:ext cx="3240000" cy="13438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小组内分享自己的作品，互相学习，互相借鉴，提高写作水平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全班交流，展示优秀作品，增强学生的自信心与成就感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sz="1600" dirty="0"/>
          </a:p>
        </p:txBody>
      </p:sp>
      <p:sp>
        <p:nvSpPr>
          <p:cNvPr id="18" name="标题 1"/>
          <p:cNvSpPr txBox="1"/>
          <p:nvPr/>
        </p:nvSpPr>
        <p:spPr>
          <a:xfrm>
            <a:off x="7063401" y="3912939"/>
            <a:ext cx="3240000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分享与交流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r>
              <a:rPr kumimoji="1" lang="zh-CN" altLang="en-US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二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22" name="标题 1"/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115030" y="5629076"/>
            <a:ext cx="5939966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A17C">
                    <a:alpha val="7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POWERPOINT DESIGN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r="69469" b="65370"/>
          <a:stretch>
            <a:fillRect/>
          </a:stretch>
        </p:blipFill>
        <p:spPr>
          <a:xfrm>
            <a:off x="11019972" y="927099"/>
            <a:ext cx="1172029" cy="1329356"/>
          </a:xfrm>
          <a:custGeom>
            <a:avLst/>
            <a:gdLst>
              <a:gd name="connsiteX0" fmla="*/ 0 w 1172029"/>
              <a:gd name="connsiteY0" fmla="*/ 0 h 1329356"/>
              <a:gd name="connsiteX1" fmla="*/ 1172029 w 1172029"/>
              <a:gd name="connsiteY1" fmla="*/ 0 h 1329356"/>
              <a:gd name="connsiteX2" fmla="*/ 1172029 w 1172029"/>
              <a:gd name="connsiteY2" fmla="*/ 1329356 h 1329356"/>
              <a:gd name="connsiteX3" fmla="*/ 0 w 1172029"/>
              <a:gd name="connsiteY3" fmla="*/ 1329356 h 1329356"/>
            </a:gdLst>
            <a:ahLst/>
            <a:cxnLst/>
            <a:rect l="l" t="t" r="r" b="b"/>
            <a:pathLst>
              <a:path w="1172029" h="1329356">
                <a:moveTo>
                  <a:pt x="0" y="0"/>
                </a:moveTo>
                <a:lnTo>
                  <a:pt x="1172029" y="0"/>
                </a:lnTo>
                <a:lnTo>
                  <a:pt x="1172029" y="1329356"/>
                </a:lnTo>
                <a:lnTo>
                  <a:pt x="0" y="132935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10800000">
            <a:off x="4954769" y="869639"/>
            <a:ext cx="2212228" cy="2226171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>
            <a:off x="5080018" y="995679"/>
            <a:ext cx="1961730" cy="1974094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>
            <a:off x="4747572" y="557725"/>
            <a:ext cx="2753622" cy="1259110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8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4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473149" y="360699"/>
            <a:ext cx="2030496" cy="25214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306854" y="3338373"/>
            <a:ext cx="7556318" cy="2231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石魂创想</a:t>
            </a:r>
            <a:r>
              <a:rPr kumimoji="1" lang="en-US" altLang="zh-CN" sz="6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——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神思飞扬，文载万象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8000"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-1"/>
            <a:ext cx="12231862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724185" y="5062459"/>
            <a:ext cx="752849" cy="253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90769" y="5062459"/>
            <a:ext cx="752849" cy="2538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46971" y="1968500"/>
            <a:ext cx="4681764" cy="326644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381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60400" y="1485830"/>
            <a:ext cx="1098903" cy="1107986"/>
            <a:chOff x="660400" y="1485830"/>
            <a:chExt cx="1098903" cy="1107986"/>
          </a:xfrm>
        </p:grpSpPr>
        <p:sp>
          <p:nvSpPr>
            <p:cNvPr id="11" name="标题 1"/>
            <p:cNvSpPr txBox="1"/>
            <p:nvPr/>
          </p:nvSpPr>
          <p:spPr>
            <a:xfrm rot="11339608">
              <a:off x="730320" y="1554829"/>
              <a:ext cx="959063" cy="969988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 rot="11339608">
              <a:off x="900239" y="1726684"/>
              <a:ext cx="619225" cy="626278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/>
        </p:nvSpPr>
        <p:spPr>
          <a:xfrm>
            <a:off x="1358054" y="2401722"/>
            <a:ext cx="4259598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讲述与展示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358054" y="2821768"/>
            <a:ext cx="4258294" cy="20474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讲述雨花台传说，展示石纹联想案例，如“凤凰纹→神话故事”，激发学生的创作灵感。
引导学生从不同角度思考雨花石的文化内涵，如历史、文化、艺术等，拓宽学生的思维视野。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4119" y="1863626"/>
            <a:ext cx="431467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64703" y="1968500"/>
            <a:ext cx="4681764" cy="326644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381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3091" y="1402538"/>
            <a:ext cx="1268984" cy="1274571"/>
            <a:chOff x="6093091" y="1402538"/>
            <a:chExt cx="1268984" cy="1274571"/>
          </a:xfrm>
        </p:grpSpPr>
        <p:sp>
          <p:nvSpPr>
            <p:cNvPr id="18" name="标题 1"/>
            <p:cNvSpPr txBox="1"/>
            <p:nvPr/>
          </p:nvSpPr>
          <p:spPr>
            <a:xfrm rot="17628322">
              <a:off x="6242589" y="1560292"/>
              <a:ext cx="969988" cy="959063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17628322">
              <a:off x="6414444" y="1730211"/>
              <a:ext cx="626278" cy="619225"/>
            </a:xfrm>
            <a:prstGeom prst="ellipse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0" name="标题 1"/>
          <p:cNvSpPr txBox="1"/>
          <p:nvPr/>
        </p:nvSpPr>
        <p:spPr>
          <a:xfrm>
            <a:off x="6875786" y="2401722"/>
            <a:ext cx="4259598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指导与评价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875786" y="2821768"/>
            <a:ext cx="4258294" cy="20474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巡视指导学生创作，及时解决学生在创作过程中遇到的问题，如构思不清晰、语言表达不流畅等。
对学生的作品进行评价，肯定学生的优点，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511850" y="1863626"/>
            <a:ext cx="431467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26" name="标题 1"/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1551A-9492-E2D0-602E-EDA044E81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4FAC32B-4CF0-3448-2DBE-45931579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451151E9-526B-E015-E0A0-D52512569CF6}"/>
              </a:ext>
            </a:extLst>
          </p:cNvPr>
          <p:cNvSpPr txBox="1"/>
          <p:nvPr/>
        </p:nvSpPr>
        <p:spPr>
          <a:xfrm>
            <a:off x="3115030" y="5629076"/>
            <a:ext cx="5939966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A17C">
                    <a:alpha val="7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POWERPOINT DESIGN</a:t>
            </a:r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65A5ED-76D3-FA6C-6EE9-A4F76B878F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69469" b="65370"/>
          <a:stretch>
            <a:fillRect/>
          </a:stretch>
        </p:blipFill>
        <p:spPr>
          <a:xfrm>
            <a:off x="11019972" y="927099"/>
            <a:ext cx="1172029" cy="1329356"/>
          </a:xfrm>
          <a:custGeom>
            <a:avLst/>
            <a:gdLst>
              <a:gd name="connsiteX0" fmla="*/ 0 w 1172029"/>
              <a:gd name="connsiteY0" fmla="*/ 0 h 1329356"/>
              <a:gd name="connsiteX1" fmla="*/ 1172029 w 1172029"/>
              <a:gd name="connsiteY1" fmla="*/ 0 h 1329356"/>
              <a:gd name="connsiteX2" fmla="*/ 1172029 w 1172029"/>
              <a:gd name="connsiteY2" fmla="*/ 1329356 h 1329356"/>
              <a:gd name="connsiteX3" fmla="*/ 0 w 1172029"/>
              <a:gd name="connsiteY3" fmla="*/ 1329356 h 1329356"/>
            </a:gdLst>
            <a:ahLst/>
            <a:cxnLst/>
            <a:rect l="l" t="t" r="r" b="b"/>
            <a:pathLst>
              <a:path w="1172029" h="1329356">
                <a:moveTo>
                  <a:pt x="0" y="0"/>
                </a:moveTo>
                <a:lnTo>
                  <a:pt x="1172029" y="0"/>
                </a:lnTo>
                <a:lnTo>
                  <a:pt x="1172029" y="1329356"/>
                </a:lnTo>
                <a:lnTo>
                  <a:pt x="0" y="132935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DB90C911-3228-C384-D4EE-D8A6E5304C21}"/>
              </a:ext>
            </a:extLst>
          </p:cNvPr>
          <p:cNvSpPr txBox="1"/>
          <p:nvPr/>
        </p:nvSpPr>
        <p:spPr>
          <a:xfrm rot="10800000">
            <a:off x="4954769" y="869639"/>
            <a:ext cx="2212228" cy="2226171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B475B1A-682D-1B04-958E-D8B0684D2C6F}"/>
              </a:ext>
            </a:extLst>
          </p:cNvPr>
          <p:cNvSpPr txBox="1"/>
          <p:nvPr/>
        </p:nvSpPr>
        <p:spPr>
          <a:xfrm rot="10800000">
            <a:off x="5080018" y="995679"/>
            <a:ext cx="1961730" cy="1974094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8F268D2-88EC-C181-3EAA-9B5047AB9F49}"/>
              </a:ext>
            </a:extLst>
          </p:cNvPr>
          <p:cNvSpPr txBox="1"/>
          <p:nvPr/>
        </p:nvSpPr>
        <p:spPr>
          <a:xfrm rot="16200000">
            <a:off x="4747572" y="557725"/>
            <a:ext cx="2753622" cy="1259110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8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4</a:t>
            </a:r>
            <a:endParaRPr kumimoji="1"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AAFC7585-15D3-A61C-4CCD-BA6FD9FAB932}"/>
              </a:ext>
            </a:extLst>
          </p:cNvPr>
          <p:cNvSpPr txBox="1"/>
          <p:nvPr/>
        </p:nvSpPr>
        <p:spPr>
          <a:xfrm>
            <a:off x="473149" y="360699"/>
            <a:ext cx="2030496" cy="25214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8934DDC-1489-9284-03E0-5117610142DB}"/>
              </a:ext>
            </a:extLst>
          </p:cNvPr>
          <p:cNvSpPr txBox="1"/>
          <p:nvPr/>
        </p:nvSpPr>
        <p:spPr>
          <a:xfrm>
            <a:off x="2306854" y="3338373"/>
            <a:ext cx="7556318" cy="2231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zh-CN" sz="60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 panose="02010600030101010101" charset="-122"/>
                <a:ea typeface="Source Han Serif SC Bold" panose="02010600030101010101" charset="-122"/>
              </a:rPr>
              <a:t>石道思辨——</a:t>
            </a:r>
            <a:endParaRPr kumimoji="1" lang="en-US" altLang="zh-CN" sz="60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erif SC Bold" panose="02010600030101010101" charset="-122"/>
              <a:ea typeface="Source Han Serif SC Bold" panose="02010600030101010101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zh-CN" sz="60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 panose="02010600030101010101" charset="-122"/>
                <a:ea typeface="Source Han Serif SC Bold" panose="02010600030101010101" charset="-122"/>
              </a:rPr>
              <a:t>以石喻理，文以载道</a:t>
            </a:r>
            <a:endParaRPr kumimoji="1" lang="zh-CN" altLang="en-US" sz="60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erif SC Bold" panose="02010600030101010101" charset="-122"/>
              <a:ea typeface="Source Han Serif SC Bold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309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432E5-64CE-7A8A-D5A1-5518BFAB6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9375AA3-E421-4CB3-A7D9-73F1E71152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16F5F8-790C-5C0C-CB92-A0F09F8A5F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4520735A-12C1-CAC9-97CA-9BE57F36942E}"/>
              </a:ext>
            </a:extLst>
          </p:cNvPr>
          <p:cNvSpPr txBox="1"/>
          <p:nvPr/>
        </p:nvSpPr>
        <p:spPr>
          <a:xfrm>
            <a:off x="0" y="-1"/>
            <a:ext cx="12231862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173E708-D59D-EA3B-00D9-BFD27AE60993}"/>
              </a:ext>
            </a:extLst>
          </p:cNvPr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C51C1F6-0E47-8C14-9B4F-9A4D58BA6BD3}"/>
              </a:ext>
            </a:extLst>
          </p:cNvPr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4D27B9C-25A6-908D-3B76-7E369F7199D6}"/>
              </a:ext>
            </a:extLst>
          </p:cNvPr>
          <p:cNvSpPr txBox="1"/>
          <p:nvPr/>
        </p:nvSpPr>
        <p:spPr>
          <a:xfrm>
            <a:off x="5190769" y="5062459"/>
            <a:ext cx="752849" cy="2538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5C1AF22-EB50-319A-3643-A4C271AD9B54}"/>
              </a:ext>
            </a:extLst>
          </p:cNvPr>
          <p:cNvSpPr txBox="1"/>
          <p:nvPr/>
        </p:nvSpPr>
        <p:spPr>
          <a:xfrm>
            <a:off x="1953997" y="1586223"/>
            <a:ext cx="8665512" cy="4346695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381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D269AE3-AD9A-3F59-7F0E-DABF239516FC}"/>
              </a:ext>
            </a:extLst>
          </p:cNvPr>
          <p:cNvGrpSpPr/>
          <p:nvPr/>
        </p:nvGrpSpPr>
        <p:grpSpPr>
          <a:xfrm>
            <a:off x="660400" y="1485830"/>
            <a:ext cx="1098903" cy="1107986"/>
            <a:chOff x="660400" y="1485830"/>
            <a:chExt cx="1098903" cy="1107986"/>
          </a:xfrm>
        </p:grpSpPr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9977BCB2-D2E7-DC5F-27E9-CA971D4888A7}"/>
                </a:ext>
              </a:extLst>
            </p:cNvPr>
            <p:cNvSpPr txBox="1"/>
            <p:nvPr/>
          </p:nvSpPr>
          <p:spPr>
            <a:xfrm rot="11339608">
              <a:off x="730320" y="1554829"/>
              <a:ext cx="959063" cy="969988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>
              <a:extLst>
                <a:ext uri="{FF2B5EF4-FFF2-40B4-BE49-F238E27FC236}">
                  <a16:creationId xmlns:a16="http://schemas.microsoft.com/office/drawing/2014/main" id="{F2F17D63-E707-6652-B16B-2796162C7BBC}"/>
                </a:ext>
              </a:extLst>
            </p:cNvPr>
            <p:cNvSpPr txBox="1"/>
            <p:nvPr/>
          </p:nvSpPr>
          <p:spPr>
            <a:xfrm rot="11339608">
              <a:off x="900239" y="1726684"/>
              <a:ext cx="619225" cy="626278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93F2C147-1E36-616A-9436-26AC37E4A83C}"/>
              </a:ext>
            </a:extLst>
          </p:cNvPr>
          <p:cNvSpPr txBox="1"/>
          <p:nvPr/>
        </p:nvSpPr>
        <p:spPr>
          <a:xfrm>
            <a:off x="3842581" y="2178642"/>
            <a:ext cx="4259598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zh-CN" altLang="en-US" sz="4000" dirty="0">
                <a:solidFill>
                  <a:schemeClr val="accent1"/>
                </a:solidFill>
              </a:rPr>
              <a:t>辩论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EFF409F8-5157-5FBB-0D55-CE6251DDC155}"/>
              </a:ext>
            </a:extLst>
          </p:cNvPr>
          <p:cNvSpPr txBox="1"/>
          <p:nvPr/>
        </p:nvSpPr>
        <p:spPr>
          <a:xfrm>
            <a:off x="2713978" y="3123455"/>
            <a:ext cx="6803906" cy="20474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zh-CN" sz="40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辩题：雨花石的斑斓源于磨难</a:t>
            </a:r>
            <a:r>
              <a:rPr lang="en-US" altLang="zh-CN" sz="40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lang="zh-CN" altLang="zh-CN" sz="40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天生丽质无需雕琢</a:t>
            </a:r>
            <a:endParaRPr kumimoji="1" lang="zh-CN" altLang="en-US" sz="40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BF4A2BC0-6F3B-3025-29BC-223FCF558528}"/>
              </a:ext>
            </a:extLst>
          </p:cNvPr>
          <p:cNvSpPr txBox="1"/>
          <p:nvPr/>
        </p:nvSpPr>
        <p:spPr>
          <a:xfrm>
            <a:off x="994119" y="1863626"/>
            <a:ext cx="431467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133C4AC4-E546-4D50-38E0-628EA501B699}"/>
              </a:ext>
            </a:extLst>
          </p:cNvPr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endParaRPr kumimoji="1" lang="zh-CN" altLang="en-US" dirty="0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49A30135-CBC1-EE6F-1D0E-5C3C90943F6D}"/>
              </a:ext>
            </a:extLst>
          </p:cNvPr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>
            <a:extLst>
              <a:ext uri="{FF2B5EF4-FFF2-40B4-BE49-F238E27FC236}">
                <a16:creationId xmlns:a16="http://schemas.microsoft.com/office/drawing/2014/main" id="{153C0E58-CC9E-3F7C-97DD-3AB5EEAC1DC5}"/>
              </a:ext>
            </a:extLst>
          </p:cNvPr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26" name="标题 1">
            <a:extLst>
              <a:ext uri="{FF2B5EF4-FFF2-40B4-BE49-F238E27FC236}">
                <a16:creationId xmlns:a16="http://schemas.microsoft.com/office/drawing/2014/main" id="{5CF25ADE-E079-5AB8-4133-1AAC5A27F295}"/>
              </a:ext>
            </a:extLst>
          </p:cNvPr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359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115030" y="5629076"/>
            <a:ext cx="5939966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A17C">
                    <a:alpha val="7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POWERPOINT DESIGN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r="69469" b="65370"/>
          <a:stretch>
            <a:fillRect/>
          </a:stretch>
        </p:blipFill>
        <p:spPr>
          <a:xfrm>
            <a:off x="11019972" y="927099"/>
            <a:ext cx="1172029" cy="1329356"/>
          </a:xfrm>
          <a:custGeom>
            <a:avLst/>
            <a:gdLst>
              <a:gd name="connsiteX0" fmla="*/ 0 w 1172029"/>
              <a:gd name="connsiteY0" fmla="*/ 0 h 1329356"/>
              <a:gd name="connsiteX1" fmla="*/ 1172029 w 1172029"/>
              <a:gd name="connsiteY1" fmla="*/ 0 h 1329356"/>
              <a:gd name="connsiteX2" fmla="*/ 1172029 w 1172029"/>
              <a:gd name="connsiteY2" fmla="*/ 1329356 h 1329356"/>
              <a:gd name="connsiteX3" fmla="*/ 0 w 1172029"/>
              <a:gd name="connsiteY3" fmla="*/ 1329356 h 1329356"/>
            </a:gdLst>
            <a:ahLst/>
            <a:cxnLst/>
            <a:rect l="l" t="t" r="r" b="b"/>
            <a:pathLst>
              <a:path w="1172029" h="1329356">
                <a:moveTo>
                  <a:pt x="0" y="0"/>
                </a:moveTo>
                <a:lnTo>
                  <a:pt x="1172029" y="0"/>
                </a:lnTo>
                <a:lnTo>
                  <a:pt x="1172029" y="1329356"/>
                </a:lnTo>
                <a:lnTo>
                  <a:pt x="0" y="132935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10800000">
            <a:off x="4954769" y="869639"/>
            <a:ext cx="2212228" cy="2226171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>
            <a:off x="5080018" y="995679"/>
            <a:ext cx="1961730" cy="1974094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>
            <a:off x="4747572" y="557725"/>
            <a:ext cx="2753622" cy="1259110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8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1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473149" y="360699"/>
            <a:ext cx="2030496" cy="25214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306854" y="3338373"/>
            <a:ext cx="7556318" cy="2231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石韵初探</a:t>
            </a:r>
            <a:r>
              <a:rPr kumimoji="1" lang="en-US" altLang="zh-CN" sz="6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——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凝眸观石，入境生情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8000"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-1"/>
            <a:ext cx="12231862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096812" y="1225542"/>
            <a:ext cx="5124073" cy="5772158"/>
          </a:xfrm>
          <a:custGeom>
            <a:avLst/>
            <a:gdLst>
              <a:gd name="connsiteX0" fmla="*/ 4349 w 4116001"/>
              <a:gd name="connsiteY0" fmla="*/ 4178134 h 4178133"/>
              <a:gd name="connsiteX1" fmla="*/ 3007 w 4116001"/>
              <a:gd name="connsiteY1" fmla="*/ 1165027 h 4178133"/>
              <a:gd name="connsiteX2" fmla="*/ 1565835 w 4116001"/>
              <a:gd name="connsiteY2" fmla="*/ 149207 h 4178133"/>
              <a:gd name="connsiteX3" fmla="*/ 4116002 w 4116001"/>
              <a:gd name="connsiteY3" fmla="*/ 0 h 4178133"/>
              <a:gd name="connsiteX4" fmla="*/ 4112862 w 4116001"/>
              <a:gd name="connsiteY4" fmla="*/ 3558774 h 4178133"/>
              <a:gd name="connsiteX5" fmla="*/ 4116002 w 4116001"/>
              <a:gd name="connsiteY5" fmla="*/ 3856313 h 4178133"/>
              <a:gd name="connsiteX6" fmla="*/ 4349 w 4116001"/>
              <a:gd name="connsiteY6" fmla="*/ 4178134 h 4178133"/>
              <a:gd name="connsiteX7" fmla="*/ 4349 w 4116001"/>
              <a:gd name="connsiteY7" fmla="*/ 4178134 h 4178133"/>
            </a:gdLst>
            <a:ahLst/>
            <a:cxnLst/>
            <a:rect l="l" t="t" r="r" b="b"/>
            <a:pathLst>
              <a:path w="4116001" h="4178133">
                <a:moveTo>
                  <a:pt x="4349" y="4178134"/>
                </a:moveTo>
                <a:lnTo>
                  <a:pt x="3007" y="1165027"/>
                </a:lnTo>
                <a:cubicBezTo>
                  <a:pt x="-46954" y="513850"/>
                  <a:pt x="527903" y="247956"/>
                  <a:pt x="1565835" y="149207"/>
                </a:cubicBezTo>
                <a:cubicBezTo>
                  <a:pt x="2366209" y="73101"/>
                  <a:pt x="3185337" y="52170"/>
                  <a:pt x="4116002" y="0"/>
                </a:cubicBezTo>
                <a:cubicBezTo>
                  <a:pt x="4116002" y="1252365"/>
                  <a:pt x="4112862" y="3558774"/>
                  <a:pt x="4112862" y="3558774"/>
                </a:cubicBezTo>
                <a:lnTo>
                  <a:pt x="4116002" y="3856313"/>
                </a:lnTo>
                <a:cubicBezTo>
                  <a:pt x="4116002" y="3856313"/>
                  <a:pt x="2012440" y="3769739"/>
                  <a:pt x="4349" y="4178134"/>
                </a:cubicBezTo>
                <a:lnTo>
                  <a:pt x="4349" y="417813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69000">
                <a:schemeClr val="accent1">
                  <a:lumMod val="20000"/>
                  <a:lumOff val="80000"/>
                  <a:alpha val="50000"/>
                </a:schemeClr>
              </a:gs>
            </a:gsLst>
            <a:lin ang="10800000" scaled="0"/>
          </a:gradFill>
          <a:ln w="12073" cap="sq">
            <a:solidFill>
              <a:schemeClr val="accent1"/>
            </a:solidFill>
            <a:miter/>
          </a:ln>
          <a:effectLst/>
        </p:spPr>
        <p:txBody>
          <a:bodyPr vert="horz" wrap="square" lIns="86923" tIns="43461" rIns="86923" bIns="4346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71116" y="1225542"/>
            <a:ext cx="5124323" cy="5772158"/>
          </a:xfrm>
          <a:custGeom>
            <a:avLst/>
            <a:gdLst>
              <a:gd name="connsiteX0" fmla="*/ 4111854 w 4116202"/>
              <a:gd name="connsiteY0" fmla="*/ 4178134 h 4178133"/>
              <a:gd name="connsiteX1" fmla="*/ 4113196 w 4116202"/>
              <a:gd name="connsiteY1" fmla="*/ 1165027 h 4178133"/>
              <a:gd name="connsiteX2" fmla="*/ 2550146 w 4116202"/>
              <a:gd name="connsiteY2" fmla="*/ 149207 h 4178133"/>
              <a:gd name="connsiteX3" fmla="*/ 0 w 4116202"/>
              <a:gd name="connsiteY3" fmla="*/ 0 h 4178133"/>
              <a:gd name="connsiteX4" fmla="*/ 3341 w 4116202"/>
              <a:gd name="connsiteY4" fmla="*/ 3558774 h 4178133"/>
              <a:gd name="connsiteX5" fmla="*/ 0 w 4116202"/>
              <a:gd name="connsiteY5" fmla="*/ 3856313 h 4178133"/>
              <a:gd name="connsiteX6" fmla="*/ 4111854 w 4116202"/>
              <a:gd name="connsiteY6" fmla="*/ 4178134 h 4178133"/>
              <a:gd name="connsiteX7" fmla="*/ 4111854 w 4116202"/>
              <a:gd name="connsiteY7" fmla="*/ 4178134 h 4178133"/>
            </a:gdLst>
            <a:ahLst/>
            <a:cxnLst/>
            <a:rect l="l" t="t" r="r" b="b"/>
            <a:pathLst>
              <a:path w="4116202" h="4178133">
                <a:moveTo>
                  <a:pt x="4111854" y="4178134"/>
                </a:moveTo>
                <a:lnTo>
                  <a:pt x="4113196" y="1165027"/>
                </a:lnTo>
                <a:cubicBezTo>
                  <a:pt x="4163167" y="513850"/>
                  <a:pt x="3588099" y="247950"/>
                  <a:pt x="2550146" y="149207"/>
                </a:cubicBezTo>
                <a:cubicBezTo>
                  <a:pt x="1749993" y="73101"/>
                  <a:pt x="930877" y="52170"/>
                  <a:pt x="0" y="0"/>
                </a:cubicBezTo>
                <a:cubicBezTo>
                  <a:pt x="0" y="1252365"/>
                  <a:pt x="3341" y="3558774"/>
                  <a:pt x="3341" y="3558774"/>
                </a:cubicBezTo>
                <a:lnTo>
                  <a:pt x="0" y="3856313"/>
                </a:lnTo>
                <a:cubicBezTo>
                  <a:pt x="0" y="3856313"/>
                  <a:pt x="2103783" y="3769739"/>
                  <a:pt x="4111854" y="4178134"/>
                </a:cubicBezTo>
                <a:lnTo>
                  <a:pt x="4111854" y="417813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69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 w="12073" cap="sq">
            <a:solidFill>
              <a:schemeClr val="accent1"/>
            </a:solidFill>
            <a:miter/>
          </a:ln>
          <a:effectLst/>
        </p:spPr>
        <p:txBody>
          <a:bodyPr vert="horz" wrap="square" lIns="86923" tIns="43461" rIns="86923" bIns="4346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263100" y="2538097"/>
            <a:ext cx="4178510" cy="630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gradFill>
                  <a:gsLst>
                    <a:gs pos="0">
                      <a:srgbClr val="CCA17C">
                        <a:alpha val="100000"/>
                      </a:srgbClr>
                    </a:gs>
                    <a:gs pos="69000">
                      <a:srgbClr val="96643A">
                        <a:alpha val="100000"/>
                      </a:srgbClr>
                    </a:gs>
                  </a:gsLst>
                  <a:lin ang="13500000" scaled="0"/>
                </a:gradFill>
                <a:latin typeface="Source Han Sans CN Bold"/>
                <a:ea typeface="Source Han Sans CN Bold"/>
                <a:cs typeface="Source Han Sans CN Bold"/>
              </a:rPr>
              <a:t>展示雨花石与播放纪录片</a:t>
            </a:r>
            <a:endParaRPr kumimoji="1" lang="zh-CN" altLang="en-US" sz="2800" dirty="0"/>
          </a:p>
        </p:txBody>
      </p:sp>
      <p:sp>
        <p:nvSpPr>
          <p:cNvPr id="10" name="标题 1"/>
          <p:cNvSpPr txBox="1"/>
          <p:nvPr/>
        </p:nvSpPr>
        <p:spPr>
          <a:xfrm>
            <a:off x="1329090" y="3301217"/>
            <a:ext cx="4377600" cy="27638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展示雨花石实物或高清图片，播放纪录片《雨花石的前世今生》片段，直观呈现雨花石的形态与成因，激发学生兴趣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
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6452595" y="2538097"/>
            <a:ext cx="3490784" cy="630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gradFill>
                  <a:gsLst>
                    <a:gs pos="0">
                      <a:srgbClr val="CCA17C">
                        <a:alpha val="100000"/>
                      </a:srgbClr>
                    </a:gs>
                    <a:gs pos="69000">
                      <a:srgbClr val="96643A">
                        <a:alpha val="100000"/>
                      </a:srgbClr>
                    </a:gs>
                  </a:gsLst>
                  <a:lin ang="13500000" scaled="0"/>
                </a:gradFill>
                <a:latin typeface="Source Han Sans CN Bold"/>
                <a:ea typeface="Source Han Sans CN Bold"/>
                <a:cs typeface="Source Han Sans CN Bold"/>
              </a:rPr>
              <a:t>朗诵与提问</a:t>
            </a:r>
            <a:endParaRPr kumimoji="1" lang="zh-CN" altLang="en-US" sz="2800" dirty="0"/>
          </a:p>
        </p:txBody>
      </p:sp>
      <p:sp>
        <p:nvSpPr>
          <p:cNvPr id="12" name="标题 1"/>
          <p:cNvSpPr txBox="1"/>
          <p:nvPr/>
        </p:nvSpPr>
        <p:spPr>
          <a:xfrm>
            <a:off x="6518584" y="3301218"/>
            <a:ext cx="4377048" cy="27638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朗诵汪曾祺《雨花石》节选，提问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“   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雨花石的纹路让你联想到什么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”，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引导学生展开联想，培养学生的想象力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引导学生从不同角度思考雨花石的纹路，如自然景观、人物形象等，拓宽学生的思维视野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sz="2400" dirty="0"/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5419559" y="2874589"/>
            <a:ext cx="229254" cy="22259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  <a:effectLst/>
        </p:spPr>
        <p:txBody>
          <a:bodyPr vert="horz" wrap="square" lIns="102413" tIns="51206" rIns="102413" bIns="51206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598581" y="2860623"/>
            <a:ext cx="212941" cy="236564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  <a:effectLst/>
        </p:spPr>
        <p:txBody>
          <a:bodyPr vert="horz" wrap="square" lIns="102413" tIns="51206" rIns="102413" bIns="51206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361077" y="3230009"/>
            <a:ext cx="4320000" cy="23008"/>
          </a:xfrm>
          <a:custGeom>
            <a:avLst/>
            <a:gdLst>
              <a:gd name="connsiteX0" fmla="*/ 0 w 3265831"/>
              <a:gd name="connsiteY0" fmla="*/ 0 h 23008"/>
              <a:gd name="connsiteX1" fmla="*/ 3265831 w 3265831"/>
              <a:gd name="connsiteY1" fmla="*/ 0 h 23008"/>
              <a:gd name="connsiteX2" fmla="*/ 3265831 w 3265831"/>
              <a:gd name="connsiteY2" fmla="*/ 23008 h 23008"/>
              <a:gd name="connsiteX3" fmla="*/ 0 w 3265831"/>
              <a:gd name="connsiteY3" fmla="*/ 23008 h 23008"/>
            </a:gdLst>
            <a:ahLst/>
            <a:cxnLst/>
            <a:rect l="l" t="t" r="r" b="b"/>
            <a:pathLst>
              <a:path w="3265831" h="23008">
                <a:moveTo>
                  <a:pt x="0" y="0"/>
                </a:moveTo>
                <a:lnTo>
                  <a:pt x="3265831" y="0"/>
                </a:lnTo>
                <a:lnTo>
                  <a:pt x="3265831" y="23008"/>
                </a:lnTo>
                <a:lnTo>
                  <a:pt x="0" y="23008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17334" y="3230009"/>
            <a:ext cx="4320000" cy="23008"/>
          </a:xfrm>
          <a:custGeom>
            <a:avLst/>
            <a:gdLst>
              <a:gd name="connsiteX0" fmla="*/ 0 w 3265831"/>
              <a:gd name="connsiteY0" fmla="*/ 0 h 23008"/>
              <a:gd name="connsiteX1" fmla="*/ 3265831 w 3265831"/>
              <a:gd name="connsiteY1" fmla="*/ 0 h 23008"/>
              <a:gd name="connsiteX2" fmla="*/ 3265831 w 3265831"/>
              <a:gd name="connsiteY2" fmla="*/ 23008 h 23008"/>
              <a:gd name="connsiteX3" fmla="*/ 0 w 3265831"/>
              <a:gd name="connsiteY3" fmla="*/ 23008 h 23008"/>
            </a:gdLst>
            <a:ahLst/>
            <a:cxnLst/>
            <a:rect l="l" t="t" r="r" b="b"/>
            <a:pathLst>
              <a:path w="3265831" h="23008">
                <a:moveTo>
                  <a:pt x="0" y="0"/>
                </a:moveTo>
                <a:lnTo>
                  <a:pt x="3265831" y="0"/>
                </a:lnTo>
                <a:lnTo>
                  <a:pt x="3265831" y="23008"/>
                </a:lnTo>
                <a:lnTo>
                  <a:pt x="0" y="23008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r>
              <a:rPr kumimoji="1" lang="zh-CN" altLang="en-US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一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20" name="标题 1"/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FE76B2A-5C71-7D6D-6E2C-37556F532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3" b="8206"/>
          <a:stretch/>
        </p:blipFill>
        <p:spPr>
          <a:xfrm>
            <a:off x="5287356" y="-2"/>
            <a:ext cx="6902250" cy="68580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alphaModFix amt="38000"/>
          </a:blip>
          <a:srcRect l="107" r="107"/>
          <a:stretch>
            <a:fillRect/>
          </a:stretch>
        </p:blipFill>
        <p:spPr>
          <a:xfrm flipH="1">
            <a:off x="-21974" y="-1"/>
            <a:ext cx="12213972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-1"/>
            <a:ext cx="12189606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2443480"/>
            <a:ext cx="8445500" cy="343959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32089" y="2633617"/>
            <a:ext cx="617036" cy="61703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063352" y="2633617"/>
            <a:ext cx="617036" cy="61703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42141" y="2768382"/>
            <a:ext cx="396931" cy="34750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  <a:effectLst/>
        </p:spPr>
        <p:txBody>
          <a:bodyPr vert="horz" wrap="non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171933" y="2742199"/>
            <a:ext cx="399873" cy="39987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  <a:effectLst/>
        </p:spPr>
        <p:txBody>
          <a:bodyPr vert="horz" wrap="non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793017" y="2673947"/>
            <a:ext cx="3042857" cy="561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描写与分享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063349" y="3365657"/>
            <a:ext cx="3775851" cy="21715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用3 - 5个比喻句描述观察结果，如“石纹如泼墨山水”，强化学生对修辞手法的运用能力。
小组内互评“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最佳描写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”，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全班分享，增强学生的自信心与表达能力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1130450" y="3361826"/>
            <a:ext cx="3759050" cy="21817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分组观察雨花石，记录颜色、纹理、形状等特征，培养学生的观察能力与团队协作精神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让学生用专业术语描述雨花石的特征，如“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玛瑙质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”“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蛋白石质”等，提升学生的专业素养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1119637" y="2062580"/>
            <a:ext cx="93815" cy="93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268520" y="2062580"/>
            <a:ext cx="93815" cy="93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417403" y="2062580"/>
            <a:ext cx="93815" cy="93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60400" y="2062580"/>
            <a:ext cx="93815" cy="93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09283" y="2062580"/>
            <a:ext cx="93815" cy="93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8166" y="2062580"/>
            <a:ext cx="93815" cy="93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640117" y="2673947"/>
            <a:ext cx="3042857" cy="561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观察与记录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r>
              <a:rPr kumimoji="1" lang="zh-CN" altLang="en-US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二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26" name="标题 1"/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115030" y="5629076"/>
            <a:ext cx="5939966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A17C">
                    <a:alpha val="7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POWERPOINT DESIGN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r="69469" b="65370"/>
          <a:stretch>
            <a:fillRect/>
          </a:stretch>
        </p:blipFill>
        <p:spPr>
          <a:xfrm>
            <a:off x="11019972" y="927099"/>
            <a:ext cx="1172029" cy="1329356"/>
          </a:xfrm>
          <a:custGeom>
            <a:avLst/>
            <a:gdLst>
              <a:gd name="connsiteX0" fmla="*/ 0 w 1172029"/>
              <a:gd name="connsiteY0" fmla="*/ 0 h 1329356"/>
              <a:gd name="connsiteX1" fmla="*/ 1172029 w 1172029"/>
              <a:gd name="connsiteY1" fmla="*/ 0 h 1329356"/>
              <a:gd name="connsiteX2" fmla="*/ 1172029 w 1172029"/>
              <a:gd name="connsiteY2" fmla="*/ 1329356 h 1329356"/>
              <a:gd name="connsiteX3" fmla="*/ 0 w 1172029"/>
              <a:gd name="connsiteY3" fmla="*/ 1329356 h 1329356"/>
            </a:gdLst>
            <a:ahLst/>
            <a:cxnLst/>
            <a:rect l="l" t="t" r="r" b="b"/>
            <a:pathLst>
              <a:path w="1172029" h="1329356">
                <a:moveTo>
                  <a:pt x="0" y="0"/>
                </a:moveTo>
                <a:lnTo>
                  <a:pt x="1172029" y="0"/>
                </a:lnTo>
                <a:lnTo>
                  <a:pt x="1172029" y="1329356"/>
                </a:lnTo>
                <a:lnTo>
                  <a:pt x="0" y="132935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10800000">
            <a:off x="4954769" y="869639"/>
            <a:ext cx="2212228" cy="2226171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>
            <a:off x="5080018" y="995679"/>
            <a:ext cx="1961730" cy="1974094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>
            <a:off x="4747572" y="557725"/>
            <a:ext cx="2753622" cy="1259110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8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2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473149" y="360699"/>
            <a:ext cx="2030496" cy="25214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306854" y="3338373"/>
            <a:ext cx="7556318" cy="2231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石语细描</a:t>
            </a:r>
            <a:r>
              <a:rPr kumimoji="1" lang="en-US" altLang="zh-CN" sz="6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——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摹形绘色，笔落惊纹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8000"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-1"/>
            <a:ext cx="12231862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377180" y="2000856"/>
            <a:ext cx="5899770" cy="44527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525139" y="2090599"/>
            <a:ext cx="2784453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示范与指导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448742" y="2552422"/>
            <a:ext cx="5927918" cy="11280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示范细节描写技巧，如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“  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以动写静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”：“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石上的裂痕似一道闪电劈开暮色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”，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让学生直观感受细节描写的魅力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提供词汇支架，如晕染、氤氲、斑驳、玲珑剔透等，丰富学生的词汇储备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sz="1600" dirty="0"/>
          </a:p>
        </p:txBody>
      </p:sp>
      <p:sp>
        <p:nvSpPr>
          <p:cNvPr id="10" name="标题 1"/>
          <p:cNvSpPr txBox="1"/>
          <p:nvPr/>
        </p:nvSpPr>
        <p:spPr>
          <a:xfrm>
            <a:off x="660400" y="1767619"/>
            <a:ext cx="2050995" cy="2050995"/>
          </a:xfrm>
          <a:prstGeom prst="roundRect">
            <a:avLst>
              <a:gd name="adj" fmla="val 11239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359382" y="3984145"/>
            <a:ext cx="5900420" cy="44527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448742" y="4041265"/>
            <a:ext cx="2784453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指导与评价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448742" y="4503142"/>
            <a:ext cx="5927918" cy="11280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巡视指导学生撰写描写片段，及时纠正学生在写作中出现的问题，如修辞手法运用不当、语言表达不流畅等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对学生的作品进行点评，肯定学生的优点，提出改进建议，帮助学生提高写作水平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sz="1600" dirty="0"/>
          </a:p>
        </p:txBody>
      </p:sp>
      <p:sp>
        <p:nvSpPr>
          <p:cNvPr id="15" name="标题 1"/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r>
              <a:rPr kumimoji="1" lang="zh-CN" altLang="en-US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一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18" name="标题 1"/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B6EC52A-EA6B-7E1A-621B-A20653269D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846"/>
          <a:stretch/>
        </p:blipFill>
        <p:spPr>
          <a:xfrm>
            <a:off x="1028393" y="1963512"/>
            <a:ext cx="3917680" cy="4041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8000"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-1"/>
            <a:ext cx="12231862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524666" y="2195344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082450" y="2098462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059479" y="2252639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选择一块雨花石，撰写150字左右的描写片段，要求至少使用两种修辞手法，训练学生的写作能力。
小组内互评，推荐“最佳描写”全班分享，培养学生的评价能力与审美能力。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55173" y="1839930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385275" y="2075204"/>
            <a:ext cx="320709" cy="31036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994368" y="1619053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059479" y="1772732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撰写与互评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524666" y="4337758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082450" y="4240876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059479" y="4395053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根据教师和同学的建议，修改自己的描写片段，完善作品，提高写作质量。
反思写作过程，总结经验教训，为今后的写作打下坚实基础。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155173" y="3982344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385275" y="4212444"/>
            <a:ext cx="320709" cy="3207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994368" y="3761467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059479" y="3915146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修改与完善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r>
              <a:rPr kumimoji="1" lang="zh-CN" altLang="en-US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二</a:t>
            </a:r>
            <a:endParaRPr kumimoji="1" lang="zh-CN" altLang="en-US" dirty="0"/>
          </a:p>
        </p:txBody>
      </p:sp>
      <p:sp>
        <p:nvSpPr>
          <p:cNvPr id="22" name="标题 1"/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3" name="标题 1"/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24" name="标题 1"/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115030" y="5629076"/>
            <a:ext cx="5939966" cy="329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A17C">
                    <a:alpha val="70000"/>
                  </a:srgbClr>
                </a:solidFill>
                <a:latin typeface="Source Han Serif SC Regular"/>
                <a:ea typeface="Source Han Serif SC Regular"/>
                <a:cs typeface="Source Han Serif SC Regular"/>
              </a:rPr>
              <a:t>POWERPOINT DESIGN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r="69469" b="65370"/>
          <a:stretch>
            <a:fillRect/>
          </a:stretch>
        </p:blipFill>
        <p:spPr>
          <a:xfrm>
            <a:off x="11019972" y="927099"/>
            <a:ext cx="1172029" cy="1329356"/>
          </a:xfrm>
          <a:custGeom>
            <a:avLst/>
            <a:gdLst>
              <a:gd name="connsiteX0" fmla="*/ 0 w 1172029"/>
              <a:gd name="connsiteY0" fmla="*/ 0 h 1329356"/>
              <a:gd name="connsiteX1" fmla="*/ 1172029 w 1172029"/>
              <a:gd name="connsiteY1" fmla="*/ 0 h 1329356"/>
              <a:gd name="connsiteX2" fmla="*/ 1172029 w 1172029"/>
              <a:gd name="connsiteY2" fmla="*/ 1329356 h 1329356"/>
              <a:gd name="connsiteX3" fmla="*/ 0 w 1172029"/>
              <a:gd name="connsiteY3" fmla="*/ 1329356 h 1329356"/>
            </a:gdLst>
            <a:ahLst/>
            <a:cxnLst/>
            <a:rect l="l" t="t" r="r" b="b"/>
            <a:pathLst>
              <a:path w="1172029" h="1329356">
                <a:moveTo>
                  <a:pt x="0" y="0"/>
                </a:moveTo>
                <a:lnTo>
                  <a:pt x="1172029" y="0"/>
                </a:lnTo>
                <a:lnTo>
                  <a:pt x="1172029" y="1329356"/>
                </a:lnTo>
                <a:lnTo>
                  <a:pt x="0" y="132935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10800000">
            <a:off x="4954769" y="869639"/>
            <a:ext cx="2212228" cy="2226171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>
            <a:off x="5080018" y="995679"/>
            <a:ext cx="1961730" cy="1974094"/>
          </a:xfrm>
          <a:custGeom>
            <a:avLst/>
            <a:gdLst>
              <a:gd name="connsiteX0" fmla="*/ 0 w 3228943"/>
              <a:gd name="connsiteY0" fmla="*/ 1614471 h 3228943"/>
              <a:gd name="connsiteX1" fmla="*/ 0 w 3228943"/>
              <a:gd name="connsiteY1" fmla="*/ 1614471 h 3228943"/>
              <a:gd name="connsiteX2" fmla="*/ 0 w 3228943"/>
              <a:gd name="connsiteY2" fmla="*/ 1614470 h 3228943"/>
              <a:gd name="connsiteX3" fmla="*/ 1614472 w 3228943"/>
              <a:gd name="connsiteY3" fmla="*/ 0 h 3228943"/>
              <a:gd name="connsiteX4" fmla="*/ 1614471 w 3228943"/>
              <a:gd name="connsiteY4" fmla="*/ 0 h 3228943"/>
              <a:gd name="connsiteX5" fmla="*/ 1614471 w 3228943"/>
              <a:gd name="connsiteY5" fmla="*/ 0 h 3228943"/>
              <a:gd name="connsiteX6" fmla="*/ 3228943 w 3228943"/>
              <a:gd name="connsiteY6" fmla="*/ 1614471 h 3228943"/>
              <a:gd name="connsiteX7" fmla="*/ 3228942 w 3228943"/>
              <a:gd name="connsiteY7" fmla="*/ 1614471 h 3228943"/>
              <a:gd name="connsiteX8" fmla="*/ 2604286 w 3228943"/>
              <a:gd name="connsiteY8" fmla="*/ 2556858 h 3228943"/>
              <a:gd name="connsiteX9" fmla="*/ 2569566 w 3228943"/>
              <a:gd name="connsiteY9" fmla="*/ 2569566 h 3228943"/>
              <a:gd name="connsiteX10" fmla="*/ 2556858 w 3228943"/>
              <a:gd name="connsiteY10" fmla="*/ 2604287 h 3228943"/>
              <a:gd name="connsiteX11" fmla="*/ 1614470 w 3228943"/>
              <a:gd name="connsiteY11" fmla="*/ 3228943 h 3228943"/>
              <a:gd name="connsiteX12" fmla="*/ 1614470 w 3228943"/>
              <a:gd name="connsiteY12" fmla="*/ 3228942 h 3228943"/>
              <a:gd name="connsiteX13" fmla="*/ 672083 w 3228943"/>
              <a:gd name="connsiteY13" fmla="*/ 2604286 h 3228943"/>
              <a:gd name="connsiteX14" fmla="*/ 659375 w 3228943"/>
              <a:gd name="connsiteY14" fmla="*/ 2569566 h 3228943"/>
              <a:gd name="connsiteX15" fmla="*/ 624656 w 3228943"/>
              <a:gd name="connsiteY15" fmla="*/ 2556858 h 3228943"/>
              <a:gd name="connsiteX16" fmla="*/ 5280 w 3228943"/>
              <a:gd name="connsiteY16" fmla="*/ 1719042 h 3228943"/>
              <a:gd name="connsiteX17" fmla="*/ 0 w 3228943"/>
              <a:gd name="connsiteY17" fmla="*/ 1614471 h 3228943"/>
              <a:gd name="connsiteX18" fmla="*/ 5280 w 3228943"/>
              <a:gd name="connsiteY18" fmla="*/ 1509900 h 3228943"/>
              <a:gd name="connsiteX19" fmla="*/ 624657 w 3228943"/>
              <a:gd name="connsiteY19" fmla="*/ 672084 h 3228943"/>
              <a:gd name="connsiteX20" fmla="*/ 659377 w 3228943"/>
              <a:gd name="connsiteY20" fmla="*/ 659376 h 3228943"/>
              <a:gd name="connsiteX21" fmla="*/ 672084 w 3228943"/>
              <a:gd name="connsiteY21" fmla="*/ 624656 h 3228943"/>
              <a:gd name="connsiteX22" fmla="*/ 1509900 w 3228943"/>
              <a:gd name="connsiteY22" fmla="*/ 5280 h 3228943"/>
              <a:gd name="connsiteX23" fmla="*/ 1614471 w 3228943"/>
              <a:gd name="connsiteY23" fmla="*/ 0 h 3228943"/>
              <a:gd name="connsiteX24" fmla="*/ 1719042 w 3228943"/>
              <a:gd name="connsiteY24" fmla="*/ 5280 h 3228943"/>
              <a:gd name="connsiteX25" fmla="*/ 2556858 w 3228943"/>
              <a:gd name="connsiteY25" fmla="*/ 624656 h 3228943"/>
              <a:gd name="connsiteX26" fmla="*/ 2569565 w 3228943"/>
              <a:gd name="connsiteY26" fmla="*/ 659376 h 3228943"/>
              <a:gd name="connsiteX27" fmla="*/ 2604287 w 3228943"/>
              <a:gd name="connsiteY27" fmla="*/ 672084 h 3228943"/>
              <a:gd name="connsiteX28" fmla="*/ 3228943 w 3228943"/>
              <a:gd name="connsiteY28" fmla="*/ 1614471 h 3228943"/>
            </a:gdLst>
            <a:ahLst/>
            <a:cxnLst/>
            <a:rect l="l" t="t" r="r" b="b"/>
            <a:pathLst>
              <a:path w="3228943" h="3228943">
                <a:moveTo>
                  <a:pt x="0" y="1614471"/>
                </a:moveTo>
                <a:lnTo>
                  <a:pt x="0" y="1614471"/>
                </a:lnTo>
                <a:lnTo>
                  <a:pt x="0" y="1614470"/>
                </a:lnTo>
                <a:close/>
                <a:moveTo>
                  <a:pt x="1614472" y="0"/>
                </a:moveTo>
                <a:lnTo>
                  <a:pt x="1614471" y="0"/>
                </a:lnTo>
                <a:lnTo>
                  <a:pt x="1614471" y="0"/>
                </a:lnTo>
                <a:close/>
                <a:moveTo>
                  <a:pt x="3228943" y="1614471"/>
                </a:moveTo>
                <a:lnTo>
                  <a:pt x="3228942" y="1614471"/>
                </a:lnTo>
                <a:cubicBezTo>
                  <a:pt x="3228942" y="2038112"/>
                  <a:pt x="2971370" y="2401595"/>
                  <a:pt x="2604286" y="2556858"/>
                </a:cubicBezTo>
                <a:lnTo>
                  <a:pt x="2569566" y="2569566"/>
                </a:lnTo>
                <a:lnTo>
                  <a:pt x="2556858" y="2604287"/>
                </a:lnTo>
                <a:cubicBezTo>
                  <a:pt x="2401594" y="2971371"/>
                  <a:pt x="2038112" y="3228943"/>
                  <a:pt x="1614470" y="3228943"/>
                </a:cubicBezTo>
                <a:lnTo>
                  <a:pt x="1614470" y="3228942"/>
                </a:lnTo>
                <a:cubicBezTo>
                  <a:pt x="1190829" y="3228942"/>
                  <a:pt x="827347" y="2971370"/>
                  <a:pt x="672083" y="2604286"/>
                </a:cubicBezTo>
                <a:lnTo>
                  <a:pt x="659375" y="2569566"/>
                </a:lnTo>
                <a:lnTo>
                  <a:pt x="624656" y="2556858"/>
                </a:lnTo>
                <a:cubicBezTo>
                  <a:pt x="288163" y="2414533"/>
                  <a:pt x="43689" y="2097247"/>
                  <a:pt x="5280" y="1719042"/>
                </a:cubicBezTo>
                <a:lnTo>
                  <a:pt x="0" y="1614471"/>
                </a:lnTo>
                <a:lnTo>
                  <a:pt x="5280" y="1509900"/>
                </a:lnTo>
                <a:cubicBezTo>
                  <a:pt x="43689" y="1131696"/>
                  <a:pt x="288163" y="814409"/>
                  <a:pt x="624657" y="672084"/>
                </a:cubicBezTo>
                <a:lnTo>
                  <a:pt x="659377" y="659376"/>
                </a:lnTo>
                <a:lnTo>
                  <a:pt x="672084" y="624656"/>
                </a:lnTo>
                <a:cubicBezTo>
                  <a:pt x="814409" y="288162"/>
                  <a:pt x="1131696" y="43688"/>
                  <a:pt x="1509900" y="5280"/>
                </a:cubicBezTo>
                <a:lnTo>
                  <a:pt x="1614471" y="0"/>
                </a:lnTo>
                <a:lnTo>
                  <a:pt x="1719042" y="5280"/>
                </a:lnTo>
                <a:cubicBezTo>
                  <a:pt x="2097246" y="43689"/>
                  <a:pt x="2414533" y="288162"/>
                  <a:pt x="2556858" y="624656"/>
                </a:cubicBezTo>
                <a:lnTo>
                  <a:pt x="2569565" y="659376"/>
                </a:lnTo>
                <a:lnTo>
                  <a:pt x="2604287" y="672084"/>
                </a:lnTo>
                <a:cubicBezTo>
                  <a:pt x="2971371" y="827348"/>
                  <a:pt x="3228943" y="1190830"/>
                  <a:pt x="3228943" y="1614471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>
            <a:off x="4747572" y="557725"/>
            <a:ext cx="2753622" cy="1259110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8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3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473149" y="360699"/>
            <a:ext cx="2030496" cy="25214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306854" y="3338373"/>
            <a:ext cx="7556318" cy="2231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石心洞见</a:t>
            </a:r>
            <a:r>
              <a:rPr kumimoji="1" lang="en-US" altLang="zh-CN" sz="6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——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6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erif SC Bold"/>
                <a:ea typeface="Source Han Serif SC Bold"/>
                <a:cs typeface="Source Han Serif SC Bold"/>
              </a:rPr>
              <a:t>格物致知，探微求真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8000"/>
          </a:blip>
          <a:srcRect l="107" r="107"/>
          <a:stretch>
            <a:fillRect/>
          </a:stretch>
        </p:blipFill>
        <p:spPr>
          <a:xfrm flipH="1">
            <a:off x="-21972" y="-1"/>
            <a:ext cx="12213971" cy="6858000"/>
          </a:xfrm>
          <a:custGeom>
            <a:avLst/>
            <a:gdLst>
              <a:gd name="connsiteX0" fmla="*/ 12170029 w 12170029"/>
              <a:gd name="connsiteY0" fmla="*/ 0 h 6858000"/>
              <a:gd name="connsiteX1" fmla="*/ 0 w 12170029"/>
              <a:gd name="connsiteY1" fmla="*/ 0 h 6858000"/>
              <a:gd name="connsiteX2" fmla="*/ 0 w 12170029"/>
              <a:gd name="connsiteY2" fmla="*/ 6858000 h 6858000"/>
              <a:gd name="connsiteX3" fmla="*/ 12170029 w 12170029"/>
              <a:gd name="connsiteY3" fmla="*/ 6858000 h 6858000"/>
            </a:gdLst>
            <a:ahLst/>
            <a:cxnLst/>
            <a:rect l="l" t="t" r="r" b="b"/>
            <a:pathLst>
              <a:path w="12170029" h="6858000">
                <a:moveTo>
                  <a:pt x="12170029" y="0"/>
                </a:moveTo>
                <a:lnTo>
                  <a:pt x="0" y="0"/>
                </a:lnTo>
                <a:lnTo>
                  <a:pt x="0" y="6858000"/>
                </a:lnTo>
                <a:lnTo>
                  <a:pt x="12170029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00348" y="5932920"/>
            <a:ext cx="1403918" cy="605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-1"/>
            <a:ext cx="12231862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0263" y="186474"/>
            <a:ext cx="11901974" cy="6561253"/>
          </a:xfrm>
          <a:prstGeom prst="plaque">
            <a:avLst>
              <a:gd name="adj" fmla="val 2560"/>
            </a:avLst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044" y="254082"/>
            <a:ext cx="11800411" cy="6438736"/>
          </a:xfrm>
          <a:prstGeom prst="plaque">
            <a:avLst>
              <a:gd name="adj" fmla="val 2560"/>
            </a:avLst>
          </a:prstGeom>
          <a:noFill/>
          <a:ln w="15875" cap="sq">
            <a:solidFill>
              <a:schemeClr val="accent2">
                <a:lumMod val="40000"/>
                <a:lumOff val="6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461147" y="1276485"/>
            <a:ext cx="2291728" cy="2293154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/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blurRad="330200" dist="241300" dir="10800000" sx="95000" sy="95000" algn="r" rotWithShape="0">
              <a:schemeClr val="accent1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282312" y="1740467"/>
            <a:ext cx="906858" cy="906858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19050" cap="sq">
            <a:solidFill>
              <a:schemeClr val="bg1"/>
            </a:solidFill>
            <a:miter/>
          </a:ln>
          <a:effectLst>
            <a:outerShdw blurRad="787400" sx="98000" sy="98000" algn="ctr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338553">
            <a:off x="4285994" y="1856433"/>
            <a:ext cx="558993" cy="772904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ahLst/>
            <a:cxnLst/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cap="sq">
            <a:noFill/>
          </a:ln>
          <a:effectLst>
            <a:outerShdw blurRad="330200" dist="241300" dir="10800000" sx="95000" sy="95000" algn="r" rotWithShape="0">
              <a:schemeClr val="accent1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023056" y="4448788"/>
            <a:ext cx="28800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95435" y="3807382"/>
            <a:ext cx="3094665" cy="5690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讲解与指导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54102" y="1276485"/>
            <a:ext cx="2291728" cy="2293154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/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blurRad="330200" dist="241300" dir="10800000" sx="95000" sy="95000" algn="r" rotWithShape="0">
              <a:schemeClr val="accent2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875267" y="1739900"/>
            <a:ext cx="881458" cy="900830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19050" cap="sq">
            <a:solidFill>
              <a:schemeClr val="bg1"/>
            </a:solidFill>
            <a:miter/>
          </a:ln>
          <a:effectLst>
            <a:outerShdw blurRad="787400" sx="98000" sy="98000" algn="ctr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338553">
            <a:off x="8878949" y="1856433"/>
            <a:ext cx="558993" cy="772904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ahLst/>
            <a:cxnLst/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blurRad="330200" dist="241300" dir="10800000" sx="95000" sy="95000" algn="r" rotWithShape="0">
              <a:schemeClr val="accent2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430101" y="4448788"/>
            <a:ext cx="28800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008354" y="3807382"/>
            <a:ext cx="3097046" cy="5690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总结与评价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008354" y="4582733"/>
            <a:ext cx="3097046" cy="17164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讲解雨花石的地质形成过程，如火山岩、沉积作用等，让学生了解雨花石的科学价值。
分发科普资料，指导学生梳理“时间轴”说明文框架，培养学生的科学思维与逻辑能力。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595435" y="4582733"/>
            <a:ext cx="3097046" cy="17164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总结学生在写作过程中出现的共性问题，如逻辑不清、语言不准确等，提出改进建议。
对学生的作品进行评价，肯定学生的优点，鼓励学生继续努力。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846554" y="1915082"/>
            <a:ext cx="1433346" cy="10135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482054" y="1915082"/>
            <a:ext cx="1433346" cy="10135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0400" y="41613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活动</a:t>
            </a:r>
            <a:r>
              <a:rPr kumimoji="1" lang="zh-CN" altLang="en-US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一</a:t>
            </a:r>
            <a:endParaRPr kumimoji="1" lang="zh-CN" altLang="en-US" dirty="0"/>
          </a:p>
        </p:txBody>
      </p:sp>
      <p:sp>
        <p:nvSpPr>
          <p:cNvPr id="22" name="标题 1"/>
          <p:cNvSpPr txBox="1"/>
          <p:nvPr/>
        </p:nvSpPr>
        <p:spPr>
          <a:xfrm rot="16200000">
            <a:off x="11373004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3" name="标题 1"/>
          <p:cNvCxnSpPr/>
          <p:nvPr/>
        </p:nvCxnSpPr>
        <p:spPr>
          <a:xfrm>
            <a:off x="516000" y="956172"/>
            <a:ext cx="1116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miter/>
          </a:ln>
        </p:spPr>
      </p:cxnSp>
      <p:sp>
        <p:nvSpPr>
          <p:cNvPr id="24" name="标题 1"/>
          <p:cNvSpPr txBox="1"/>
          <p:nvPr/>
        </p:nvSpPr>
        <p:spPr>
          <a:xfrm rot="16200000">
            <a:off x="11137405" y="574792"/>
            <a:ext cx="174792" cy="15068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4317B"/>
      </a:dk2>
      <a:lt2>
        <a:srgbClr val="DBEFF9"/>
      </a:lt2>
      <a:accent1>
        <a:srgbClr val="96643A"/>
      </a:accent1>
      <a:accent2>
        <a:srgbClr val="A88255"/>
      </a:accent2>
      <a:accent3>
        <a:srgbClr val="96643A"/>
      </a:accent3>
      <a:accent4>
        <a:srgbClr val="A88255"/>
      </a:accent4>
      <a:accent5>
        <a:srgbClr val="96643A"/>
      </a:accent5>
      <a:accent6>
        <a:srgbClr val="A88255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373</Words>
  <Application>Microsoft Office PowerPoint</Application>
  <PresentationFormat>宽屏</PresentationFormat>
  <Paragraphs>67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Source Han Serif SC Regular</vt:lpstr>
      <vt:lpstr>仿宋</vt:lpstr>
      <vt:lpstr>Source Han Sans</vt:lpstr>
      <vt:lpstr>Source Han Sans CN Bold</vt:lpstr>
      <vt:lpstr>Source Han Serif SC Bold</vt:lpstr>
      <vt:lpstr>华文行楷</vt:lpstr>
      <vt:lpstr>OPPOSans H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16250</dc:creator>
  <cp:lastModifiedBy>1625098041@qq.com</cp:lastModifiedBy>
  <cp:revision>5</cp:revision>
  <dcterms:modified xsi:type="dcterms:W3CDTF">2025-04-17T07:17:26Z</dcterms:modified>
</cp:coreProperties>
</file>